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6" r:id="rId3"/>
  </p:sldIdLst>
  <p:sldSz cx="9144000" cy="6858000" type="screen4x3"/>
  <p:notesSz cx="6858000" cy="9144000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251"/>
        <p:guide pos="2872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pPr fontAlgn="base"/>
            <a:r>
              <a:rPr lang="zh-CN" altLang="en-US" strike="noStrike" noProof="1" smtClean="0"/>
              <a:t>单击此处编辑母版副标题样式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fontAlgn="base"/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 anchor="t" anchorCtr="0"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049" name="文本框 225"/>
          <p:cNvSpPr txBox="1"/>
          <p:nvPr/>
        </p:nvSpPr>
        <p:spPr>
          <a:xfrm>
            <a:off x="323850" y="618808"/>
            <a:ext cx="8761413" cy="398780"/>
          </a:xfrm>
          <a:prstGeom prst="rect">
            <a:avLst/>
          </a:prstGeom>
          <a:noFill/>
          <a:ln w="9525">
            <a:noFill/>
          </a:ln>
        </p:spPr>
        <p:txBody>
          <a:bodyPr wrap="square" anchor="t" anchorCtr="0">
            <a:spAutoFit/>
          </a:bodyPr>
          <a:p>
            <a:pPr algn="ctr"/>
            <a:r>
              <a:rPr lang="zh-CN" altLang="zh-CN" sz="2000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宋体" panose="02010600030101010101" pitchFamily="2" charset="-122"/>
              </a:rPr>
              <a:t>流程定制化房屋建筑和城市基础设施工程项目办事指南</a:t>
            </a:r>
            <a:endParaRPr lang="zh-CN" altLang="zh-CN" sz="2000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  <a:sym typeface="宋体" panose="02010600030101010101" pitchFamily="2" charset="-122"/>
            </a:endParaRPr>
          </a:p>
        </p:txBody>
      </p:sp>
      <p:sp>
        <p:nvSpPr>
          <p:cNvPr id="229" name="圆角矩形 228"/>
          <p:cNvSpPr/>
          <p:nvPr/>
        </p:nvSpPr>
        <p:spPr>
          <a:xfrm>
            <a:off x="1348423" y="1616710"/>
            <a:ext cx="1152525" cy="3829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 fontAlgn="base"/>
            <a:r>
              <a:rPr lang="zh-CN" altLang="en-US" sz="1400" b="1" strike="noStrike" noProof="1">
                <a:solidFill>
                  <a:schemeClr val="tx1"/>
                </a:solidFill>
              </a:rPr>
              <a:t>申请办理</a:t>
            </a:r>
            <a:endParaRPr lang="zh-CN" altLang="en-US" sz="1400" b="1" strike="noStrike" noProof="1">
              <a:solidFill>
                <a:schemeClr val="tx1"/>
              </a:solidFill>
            </a:endParaRPr>
          </a:p>
        </p:txBody>
      </p:sp>
      <p:sp>
        <p:nvSpPr>
          <p:cNvPr id="232" name="圆角矩形 231"/>
          <p:cNvSpPr/>
          <p:nvPr/>
        </p:nvSpPr>
        <p:spPr>
          <a:xfrm>
            <a:off x="6176963" y="1616710"/>
            <a:ext cx="1630363" cy="3825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 fontAlgn="base"/>
            <a:r>
              <a:rPr lang="zh-CN" altLang="en-US" sz="1400" b="1" strike="noStrike" noProof="1">
                <a:solidFill>
                  <a:schemeClr val="tx1"/>
                </a:solidFill>
              </a:rPr>
              <a:t>会商定制</a:t>
            </a:r>
            <a:endParaRPr lang="zh-CN" altLang="en-US" sz="1400" b="1" strike="noStrike" noProof="1">
              <a:solidFill>
                <a:schemeClr val="tx1"/>
              </a:solidFill>
            </a:endParaRPr>
          </a:p>
        </p:txBody>
      </p:sp>
      <p:sp>
        <p:nvSpPr>
          <p:cNvPr id="233" name="圆角矩形 232"/>
          <p:cNvSpPr/>
          <p:nvPr/>
        </p:nvSpPr>
        <p:spPr>
          <a:xfrm>
            <a:off x="3532029" y="1611948"/>
            <a:ext cx="1479550" cy="37465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 fontAlgn="base"/>
            <a:r>
              <a:rPr lang="zh-CN" altLang="en-US" sz="1400" b="1" strike="noStrike" noProof="1">
                <a:solidFill>
                  <a:schemeClr val="tx1"/>
                </a:solidFill>
              </a:rPr>
              <a:t>网上受理</a:t>
            </a:r>
            <a:endParaRPr lang="zh-CN" altLang="en-US" sz="1400" b="1" strike="noStrike" noProof="1">
              <a:solidFill>
                <a:schemeClr val="tx1"/>
              </a:solidFill>
            </a:endParaRPr>
          </a:p>
        </p:txBody>
      </p:sp>
      <p:sp>
        <p:nvSpPr>
          <p:cNvPr id="2058" name="文本框 235"/>
          <p:cNvSpPr txBox="1"/>
          <p:nvPr/>
        </p:nvSpPr>
        <p:spPr>
          <a:xfrm>
            <a:off x="1206500" y="2273935"/>
            <a:ext cx="1436370" cy="4093210"/>
          </a:xfrm>
          <a:prstGeom prst="rect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bIns="0" anchor="t" anchorCtr="0"/>
          <a:p>
            <a:pPr algn="just"/>
            <a:r>
              <a:rPr lang="en-US" altLang="zh-CN" sz="1200" b="1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 </a:t>
            </a:r>
            <a:endParaRPr lang="en-US" altLang="zh-CN" sz="1200" b="1" dirty="0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  <a:sym typeface="宋体" panose="02010600030101010101" pitchFamily="2" charset="-122"/>
            </a:endParaRPr>
          </a:p>
          <a:p>
            <a:pPr algn="just"/>
            <a:endParaRPr lang="en-US" altLang="zh-CN" sz="1200" b="1" dirty="0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  <a:sym typeface="宋体" panose="02010600030101010101" pitchFamily="2" charset="-122"/>
            </a:endParaRPr>
          </a:p>
          <a:p>
            <a:pPr algn="just">
              <a:lnSpc>
                <a:spcPct val="105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b="1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 </a:t>
            </a:r>
            <a:r>
              <a:rPr lang="zh-CN" altLang="en-US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（</a:t>
            </a:r>
            <a:r>
              <a:rPr lang="en-US" altLang="zh-CN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1</a:t>
            </a:r>
            <a:r>
              <a:rPr lang="zh-CN" altLang="en-US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）</a:t>
            </a:r>
            <a:r>
              <a:rPr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建设单位通过湖南省工程建设项目审批管理系统完成项目赋码申请，取得项目赋码。</a:t>
            </a:r>
            <a:endParaRPr sz="1200" dirty="0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  <a:sym typeface="宋体" panose="02010600030101010101" pitchFamily="2" charset="-122"/>
            </a:endParaRPr>
          </a:p>
          <a:p>
            <a:pPr algn="just">
              <a:lnSpc>
                <a:spcPct val="10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（</a:t>
            </a:r>
            <a:r>
              <a:rPr lang="en-US" altLang="zh-CN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2</a:t>
            </a:r>
            <a:r>
              <a:rPr lang="zh-CN" altLang="en-US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）</a:t>
            </a:r>
            <a:r>
              <a:rPr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建设单位选择流程定制化房屋建筑和城市基础设施工程项目类型，填报申请表单的有关信息后通过</a:t>
            </a:r>
            <a:r>
              <a:rPr sz="1200" dirty="0">
                <a:solidFill>
                  <a:schemeClr val="tx1"/>
                </a:solidFill>
                <a:sym typeface="宋体" panose="02010600030101010101" pitchFamily="2" charset="-122"/>
              </a:rPr>
              <a:t>湖南省工程建设项目审批管理系统</a:t>
            </a:r>
            <a:r>
              <a:rPr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提交定制审批流程申请。</a:t>
            </a:r>
            <a:endParaRPr sz="1200" dirty="0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  <a:sym typeface="宋体" panose="02010600030101010101" pitchFamily="2" charset="-122"/>
            </a:endParaRPr>
          </a:p>
        </p:txBody>
      </p:sp>
      <p:sp>
        <p:nvSpPr>
          <p:cNvPr id="2059" name="文本框 236"/>
          <p:cNvSpPr txBox="1"/>
          <p:nvPr/>
        </p:nvSpPr>
        <p:spPr>
          <a:xfrm>
            <a:off x="3485198" y="2273935"/>
            <a:ext cx="1573212" cy="4021138"/>
          </a:xfrm>
          <a:prstGeom prst="rect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bIns="0" anchor="t" anchorCtr="0"/>
          <a:p>
            <a:pPr algn="just"/>
            <a:endParaRPr lang="en-US" altLang="zh-CN" sz="1200" dirty="0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  <a:sym typeface="宋体" panose="02010600030101010101" pitchFamily="2" charset="-122"/>
            </a:endParaRPr>
          </a:p>
          <a:p>
            <a:pPr algn="just"/>
            <a:r>
              <a:rPr lang="en-US" altLang="zh-CN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建设单位提交申请后，</a:t>
            </a:r>
            <a:r>
              <a:rPr sz="1200" dirty="0">
                <a:solidFill>
                  <a:schemeClr val="tx1"/>
                </a:solidFill>
                <a:sym typeface="宋体" panose="02010600030101010101" pitchFamily="2" charset="-122"/>
              </a:rPr>
              <a:t>湖南省工程建设项目审批管理系统</a:t>
            </a:r>
            <a:r>
              <a:rPr lang="en-US" altLang="zh-CN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自动通知项目属地工改办。项目属地工改办收到项目申请后，对不属于流程定制范围的项目，应于2个工作日内退回该项目申请，并通过</a:t>
            </a:r>
            <a:r>
              <a:rPr sz="1200" dirty="0">
                <a:solidFill>
                  <a:schemeClr val="tx1"/>
                </a:solidFill>
                <a:sym typeface="宋体" panose="02010600030101010101" pitchFamily="2" charset="-122"/>
              </a:rPr>
              <a:t>湖南省工程建设项目审批管理系统</a:t>
            </a:r>
            <a:r>
              <a:rPr lang="en-US" altLang="zh-CN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告知申请单位不予受理具体理由和该项目应办理类型。2个工作日后未予退回的，视为受理。项目属地工改办受理项目申请后，系统自动告知建设单位。</a:t>
            </a:r>
            <a:endParaRPr lang="en-US" altLang="zh-CN" sz="1200" dirty="0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  <a:sym typeface="宋体" panose="02010600030101010101" pitchFamily="2" charset="-122"/>
            </a:endParaRPr>
          </a:p>
        </p:txBody>
      </p:sp>
      <p:sp>
        <p:nvSpPr>
          <p:cNvPr id="2060" name="文本框 237"/>
          <p:cNvSpPr txBox="1"/>
          <p:nvPr/>
        </p:nvSpPr>
        <p:spPr>
          <a:xfrm>
            <a:off x="5940425" y="2273935"/>
            <a:ext cx="2117725" cy="4021138"/>
          </a:xfrm>
          <a:prstGeom prst="rect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bIns="0" anchor="t" anchorCtr="0"/>
          <a:p>
            <a:pPr algn="just"/>
            <a:endParaRPr lang="zh-CN" altLang="en-US" sz="1200" dirty="0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  <a:sym typeface="宋体" panose="02010600030101010101" pitchFamily="2" charset="-122"/>
            </a:endParaRPr>
          </a:p>
          <a:p>
            <a:pPr algn="just"/>
            <a:endParaRPr lang="zh-CN" altLang="en-US" sz="1200" dirty="0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  <a:sym typeface="宋体" panose="02010600030101010101" pitchFamily="2" charset="-122"/>
            </a:endParaRPr>
          </a:p>
          <a:p>
            <a:pPr algn="just"/>
            <a:endParaRPr lang="zh-CN" altLang="en-US" sz="1200" dirty="0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  <a:sym typeface="宋体" panose="02010600030101010101" pitchFamily="2" charset="-122"/>
            </a:endParaRPr>
          </a:p>
          <a:p>
            <a:pPr algn="just">
              <a:lnSpc>
                <a:spcPct val="10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（</a:t>
            </a:r>
            <a:r>
              <a:rPr lang="en-US" altLang="zh-CN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1</a:t>
            </a:r>
            <a:r>
              <a:rPr lang="zh-CN" altLang="en-US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）对符合法律法规和相关条件的，项目属地工改办牵头有关部门，采取“一项目一定制”的方式，在</a:t>
            </a:r>
            <a:r>
              <a:rPr lang="en-US" altLang="zh-CN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5</a:t>
            </a:r>
            <a:r>
              <a:rPr lang="zh-CN" altLang="en-US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个工作日内，事前明确该项目审批事项、审批部门、审批时限、申报材料清单以及审批流程图，并通过</a:t>
            </a:r>
            <a:r>
              <a:rPr sz="1200" dirty="0">
                <a:solidFill>
                  <a:schemeClr val="tx1"/>
                </a:solidFill>
                <a:sym typeface="宋体" panose="02010600030101010101" pitchFamily="2" charset="-122"/>
              </a:rPr>
              <a:t>湖南省工程建设项目审批管理系统</a:t>
            </a:r>
            <a:r>
              <a:rPr lang="zh-CN" altLang="en-US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确认后系统自动反馈至建设单位。</a:t>
            </a:r>
            <a:endParaRPr lang="zh-CN" altLang="en-US" sz="1200" dirty="0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  <a:sym typeface="宋体" panose="02010600030101010101" pitchFamily="2" charset="-122"/>
            </a:endParaRPr>
          </a:p>
          <a:p>
            <a:pPr algn="just">
              <a:lnSpc>
                <a:spcPct val="10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（</a:t>
            </a:r>
            <a:r>
              <a:rPr lang="en-US" altLang="zh-CN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2</a:t>
            </a:r>
            <a:r>
              <a:rPr lang="zh-CN" altLang="en-US" sz="1200" dirty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sym typeface="宋体" panose="02010600030101010101" pitchFamily="2" charset="-122"/>
              </a:rPr>
              <a:t>）建设单位按照定制后的审批事项、申报材料清单以及审批流程，依法依规办理有关审批事项。</a:t>
            </a:r>
            <a:endParaRPr lang="zh-CN" altLang="en-US" sz="1200" dirty="0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  <a:sym typeface="宋体" panose="02010600030101010101" pitchFamily="2" charset="-122"/>
            </a:endParaRPr>
          </a:p>
        </p:txBody>
      </p:sp>
      <p:cxnSp>
        <p:nvCxnSpPr>
          <p:cNvPr id="242" name="直接箭头连接符 241"/>
          <p:cNvCxnSpPr/>
          <p:nvPr>
            <p:custDataLst>
              <p:tags r:id="rId1"/>
            </p:custDataLst>
          </p:nvPr>
        </p:nvCxnSpPr>
        <p:spPr>
          <a:xfrm>
            <a:off x="2769235" y="3858260"/>
            <a:ext cx="650875" cy="1270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直接箭头连接符 242"/>
          <p:cNvCxnSpPr/>
          <p:nvPr>
            <p:custDataLst>
              <p:tags r:id="rId2"/>
            </p:custDataLst>
          </p:nvPr>
        </p:nvCxnSpPr>
        <p:spPr>
          <a:xfrm flipV="1">
            <a:off x="5147945" y="3858260"/>
            <a:ext cx="717550" cy="1270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ags/tag1.xml><?xml version="1.0" encoding="utf-8"?>
<p:tagLst xmlns:p="http://schemas.openxmlformats.org/presentationml/2006/main">
  <p:tag name="WM_BEAUTIFY_ZORDER_FLAG_TAG" val="16"/>
</p:tagLst>
</file>

<file path=ppt/tags/tag2.xml><?xml version="1.0" encoding="utf-8"?>
<p:tagLst xmlns:p="http://schemas.openxmlformats.org/presentationml/2006/main">
  <p:tag name="WM_BEAUTIFY_ZORDER_FLAG_TAG" val="16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485</Words>
  <Application>WPS 演示</Application>
  <PresentationFormat/>
  <Paragraphs>20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黑体</vt:lpstr>
      <vt:lpstr>微软雅黑</vt:lpstr>
      <vt:lpstr>Arial Unicode MS</vt:lpstr>
      <vt:lpstr>Calibri</vt:lpstr>
      <vt:lpstr>默认设计模板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ZY</dc:creator>
  <cp:lastModifiedBy>zz</cp:lastModifiedBy>
  <cp:revision>11</cp:revision>
  <dcterms:created xsi:type="dcterms:W3CDTF">2021-07-01T13:22:00Z</dcterms:created>
  <dcterms:modified xsi:type="dcterms:W3CDTF">2022-01-27T08:12:41Z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2052-11.1.0.11294</vt:lpwstr>
  </property>
  <property fmtid="{D5CDD505-2E9C-101B-9397-08002B2CF9AE}" pid="3" name="ICV">
    <vt:lpwstr>596E7D9B281A404E8AAF87AAB595D04D</vt:lpwstr>
  </property>
</Properties>
</file>