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69" r:id="rId3"/>
    <p:sldId id="270" r:id="rId5"/>
  </p:sldIdLst>
  <p:sldSz cx="21239480" cy="179997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X230" initials="X" lastIdx="1" clrIdx="0"/>
  <p:cmAuthor id="0" name="李亚勇" initials="xb21cn" lastIdx="4" clrIdx="0"/>
  <p:cmAuthor id="1" name="微软用户" initials="微" lastIdx="1" clrIdx="0"/>
  <p:cmAuthor id="8" name="刘建华" initials="刘" lastIdx="1" clrIdx="0"/>
  <p:cmAuthor id="2" name="周毅" initials="周" lastIdx="23" clrIdx="1"/>
  <p:cmAuthor id="3" name="Zhao Libo" initials="Z" lastIdx="6" clrIdx="2"/>
  <p:cmAuthor id="4" name="中建五局工业设备安装有限公司北京国贸三期B项目部" initials="中" lastIdx="0" clrIdx="3"/>
  <p:cmAuthor id="5" name="刘钊" initials="刘" lastIdx="2" clrIdx="4"/>
  <p:cmAuthor id="6" name="刘骁" initials="刘" lastIdx="4"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CECE"/>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33" d="100"/>
          <a:sy n="33" d="100"/>
        </p:scale>
        <p:origin x="1478"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031875" y="1243013"/>
            <a:ext cx="4743450" cy="3354387"/>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5" Type="http://schemas.openxmlformats.org/officeDocument/2006/relationships/notesSlide" Target="../notesSlides/notesSlide1.xml"/><Relationship Id="rId14" Type="http://schemas.openxmlformats.org/officeDocument/2006/relationships/slideLayout" Target="../slideLayouts/slideLayout7.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12319582" y="2777938"/>
            <a:ext cx="88934" cy="901199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0" y="1620481"/>
            <a:ext cx="21240115" cy="826135"/>
          </a:xfrm>
          <a:prstGeom prst="rect">
            <a:avLst/>
          </a:prstGeom>
          <a:noFill/>
        </p:spPr>
        <p:txBody>
          <a:bodyPr wrap="square" rtlCol="0">
            <a:spAutoFit/>
          </a:bodyPr>
          <a:lstStyle/>
          <a:p>
            <a:r>
              <a:rPr lang="zh-CN" altLang="en-US" sz="2385" dirty="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385" dirty="0">
              <a:solidFill>
                <a:schemeClr val="tx1"/>
              </a:solidFill>
              <a:latin typeface="黑体" panose="02010609060101010101" pitchFamily="49" charset="-122"/>
              <a:ea typeface="黑体" panose="02010609060101010101" pitchFamily="49" charset="-122"/>
              <a:sym typeface="+mn-ea"/>
            </a:endParaRPr>
          </a:p>
          <a:p>
            <a:pPr algn="ctr"/>
            <a:r>
              <a:rPr lang="zh-CN" altLang="en-US" sz="2385" dirty="0">
                <a:solidFill>
                  <a:schemeClr val="tx1"/>
                </a:solidFill>
                <a:latin typeface="黑体" panose="02010609060101010101" pitchFamily="49" charset="-122"/>
                <a:ea typeface="黑体" panose="02010609060101010101" pitchFamily="49" charset="-122"/>
              </a:rPr>
              <a:t>（实行区域评估的带方案出让土地的社会投资房屋建筑项目）  总审批时限：</a:t>
            </a:r>
            <a:r>
              <a:rPr lang="en-US" altLang="zh-CN" sz="2385" dirty="0">
                <a:solidFill>
                  <a:schemeClr val="tx1"/>
                </a:solidFill>
                <a:latin typeface="黑体" panose="02010609060101010101" pitchFamily="49" charset="-122"/>
                <a:ea typeface="黑体" panose="02010609060101010101" pitchFamily="49" charset="-122"/>
              </a:rPr>
              <a:t>40 </a:t>
            </a:r>
            <a:r>
              <a:rPr lang="zh-CN" altLang="en-US" sz="2385" dirty="0">
                <a:solidFill>
                  <a:schemeClr val="tx1"/>
                </a:solidFill>
                <a:latin typeface="黑体" panose="02010609060101010101" pitchFamily="49" charset="-122"/>
                <a:ea typeface="黑体" panose="02010609060101010101" pitchFamily="49" charset="-122"/>
              </a:rPr>
              <a:t>个工作日</a:t>
            </a:r>
            <a:endParaRPr lang="zh-CN" altLang="en-US" sz="2385" dirty="0">
              <a:solidFill>
                <a:schemeClr val="tx1"/>
              </a:solidFill>
              <a:latin typeface="黑体" panose="02010609060101010101" pitchFamily="49" charset="-122"/>
              <a:ea typeface="黑体" panose="02010609060101010101" pitchFamily="49" charset="-122"/>
            </a:endParaRPr>
          </a:p>
        </p:txBody>
      </p:sp>
      <p:sp>
        <p:nvSpPr>
          <p:cNvPr id="3" name="五边形 2"/>
          <p:cNvSpPr/>
          <p:nvPr/>
        </p:nvSpPr>
        <p:spPr>
          <a:xfrm>
            <a:off x="1007920" y="2482752"/>
            <a:ext cx="3139185" cy="599202"/>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latin typeface="等线" panose="02010600030101010101" charset="-122"/>
                <a:ea typeface="等线" panose="02010600030101010101" charset="-122"/>
              </a:rPr>
              <a:t>项目策划生成</a:t>
            </a:r>
            <a:endParaRPr lang="zh-CN" altLang="en-US" sz="1755" b="1">
              <a:solidFill>
                <a:schemeClr val="tx1"/>
              </a:solidFill>
              <a:latin typeface="等线" panose="02010600030101010101" charset="-122"/>
              <a:ea typeface="等线" panose="02010600030101010101" charset="-122"/>
            </a:endParaRPr>
          </a:p>
        </p:txBody>
      </p:sp>
      <p:sp>
        <p:nvSpPr>
          <p:cNvPr id="7" name="任意多边形 6"/>
          <p:cNvSpPr/>
          <p:nvPr/>
        </p:nvSpPr>
        <p:spPr>
          <a:xfrm>
            <a:off x="12320212" y="2482752"/>
            <a:ext cx="4130705" cy="599202"/>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  第三阶段（施工许可阶段）</a:t>
            </a:r>
            <a:endParaRPr lang="en-US" altLang="zh-CN" sz="1755" b="1" dirty="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a:solidFill>
                  <a:schemeClr val="tx1"/>
                </a:solidFill>
                <a:latin typeface="等线" panose="02010600030101010101" charset="-122"/>
                <a:ea typeface="等线" panose="02010600030101010101" charset="-122"/>
                <a:cs typeface="等线" panose="02010600030101010101" charset="-122"/>
              </a:rPr>
              <a:t>23</a:t>
            </a:r>
            <a:r>
              <a:rPr lang="zh-CN" altLang="en-US" sz="1755" b="1" dirty="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a:solidFill>
                <a:schemeClr val="tx1"/>
              </a:solidFill>
              <a:latin typeface="等线" panose="02010600030101010101" charset="-122"/>
              <a:ea typeface="等线" panose="02010600030101010101" charset="-122"/>
              <a:cs typeface="等线" panose="02010600030101010101" charset="-122"/>
            </a:endParaRPr>
          </a:p>
        </p:txBody>
      </p:sp>
      <p:sp>
        <p:nvSpPr>
          <p:cNvPr id="8" name="任意多边形 7"/>
          <p:cNvSpPr/>
          <p:nvPr/>
        </p:nvSpPr>
        <p:spPr>
          <a:xfrm>
            <a:off x="16441666" y="2482732"/>
            <a:ext cx="3807475" cy="599351"/>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rPr>
              <a:t>第四阶段（竣工验收阶段）</a:t>
            </a:r>
            <a:endParaRPr lang="zh-CN" altLang="en-US" sz="1755" b="1">
              <a:solidFill>
                <a:schemeClr val="tx1"/>
              </a:solidFill>
            </a:endParaRPr>
          </a:p>
        </p:txBody>
      </p:sp>
      <p:grpSp>
        <p:nvGrpSpPr>
          <p:cNvPr id="10" name="组合 21"/>
          <p:cNvGrpSpPr/>
          <p:nvPr>
            <p:custDataLst>
              <p:tags r:id="rId1"/>
            </p:custDataLst>
          </p:nvPr>
        </p:nvGrpSpPr>
        <p:grpSpPr>
          <a:xfrm>
            <a:off x="1008410" y="3608861"/>
            <a:ext cx="2975064" cy="836955"/>
            <a:chOff x="2826" y="3657"/>
            <a:chExt cx="4242" cy="1327"/>
          </a:xfrm>
        </p:grpSpPr>
        <p:sp>
          <p:nvSpPr>
            <p:cNvPr id="15" name="文本框 14"/>
            <p:cNvSpPr txBox="1"/>
            <p:nvPr/>
          </p:nvSpPr>
          <p:spPr>
            <a:xfrm>
              <a:off x="2826" y="3657"/>
              <a:ext cx="4242" cy="1327"/>
            </a:xfrm>
            <a:prstGeom prst="rect">
              <a:avLst/>
            </a:prstGeom>
            <a:noFill/>
            <a:ln w="9525" cmpd="sng">
              <a:solidFill>
                <a:srgbClr val="000000"/>
              </a:solidFill>
              <a:prstDash val="solid"/>
            </a:ln>
          </p:spPr>
          <p:txBody>
            <a:bodyPr wrap="square" bIns="0" rtlCol="0">
              <a:noAutofit/>
            </a:bodyPr>
            <a:lstStyle/>
            <a:p>
              <a:endParaRPr lang="zh-CN" altLang="en-US" sz="1190">
                <a:ln>
                  <a:noFill/>
                </a:ln>
                <a:solidFill>
                  <a:schemeClr val="tx1"/>
                </a:solidFill>
                <a:latin typeface="等线" panose="02010600030101010101" charset="-122"/>
                <a:ea typeface="等线" panose="02010600030101010101" charset="-122"/>
              </a:endParaRPr>
            </a:p>
          </p:txBody>
        </p:sp>
        <p:sp>
          <p:nvSpPr>
            <p:cNvPr id="11" name="文本框 10"/>
            <p:cNvSpPr txBox="1"/>
            <p:nvPr/>
          </p:nvSpPr>
          <p:spPr>
            <a:xfrm>
              <a:off x="2945" y="3813"/>
              <a:ext cx="4004" cy="1014"/>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rPr>
                <a:t>相关部门通过多规合一业务协同</a:t>
              </a:r>
              <a:r>
                <a:rPr lang="zh-CN" altLang="en-US" sz="1190" dirty="0">
                  <a:solidFill>
                    <a:schemeClr val="tx1"/>
                  </a:solidFill>
                  <a:latin typeface="等线" panose="02010600030101010101" charset="-122"/>
                  <a:ea typeface="等线" panose="02010600030101010101" charset="-122"/>
                </a:rPr>
                <a:t>提出工程建设设计方案，</a:t>
              </a:r>
              <a:r>
                <a:rPr lang="zh-CN" altLang="en-US" sz="1190" dirty="0">
                  <a:ln>
                    <a:noFill/>
                  </a:ln>
                  <a:solidFill>
                    <a:schemeClr val="tx1"/>
                  </a:solidFill>
                  <a:latin typeface="等线" panose="02010600030101010101" charset="-122"/>
                  <a:ea typeface="等线" panose="02010600030101010101" charset="-122"/>
                </a:rPr>
                <a:t>，以及需要开展的评估评价事项要求</a:t>
              </a:r>
              <a:endParaRPr lang="zh-CN" altLang="en-US" sz="1190" dirty="0">
                <a:ln>
                  <a:noFill/>
                </a:ln>
                <a:solidFill>
                  <a:schemeClr val="tx1"/>
                </a:solidFill>
                <a:latin typeface="等线" panose="02010600030101010101" charset="-122"/>
                <a:ea typeface="等线" panose="02010600030101010101" charset="-122"/>
              </a:endParaRPr>
            </a:p>
          </p:txBody>
        </p:sp>
      </p:grpSp>
      <p:grpSp>
        <p:nvGrpSpPr>
          <p:cNvPr id="13" name="组合 20"/>
          <p:cNvGrpSpPr/>
          <p:nvPr>
            <p:custDataLst>
              <p:tags r:id="rId2"/>
            </p:custDataLst>
          </p:nvPr>
        </p:nvGrpSpPr>
        <p:grpSpPr>
          <a:xfrm>
            <a:off x="4179259" y="2482732"/>
            <a:ext cx="16069882" cy="599351"/>
            <a:chOff x="6626" y="1572"/>
            <a:chExt cx="25478" cy="950"/>
          </a:xfrm>
        </p:grpSpPr>
        <p:sp>
          <p:nvSpPr>
            <p:cNvPr id="17" name="任意多边形 16"/>
            <p:cNvSpPr/>
            <p:nvPr/>
          </p:nvSpPr>
          <p:spPr>
            <a:xfrm>
              <a:off x="6626" y="1572"/>
              <a:ext cx="6561"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  第一阶段（立项用地规划许可阶段）</a:t>
              </a:r>
              <a:endParaRPr lang="en-US" altLang="zh-CN" sz="1755" b="1" dirty="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a:solidFill>
                    <a:schemeClr val="tx1"/>
                  </a:solidFill>
                  <a:latin typeface="等线" panose="02010600030101010101" charset="-122"/>
                  <a:ea typeface="等线" panose="02010600030101010101" charset="-122"/>
                  <a:cs typeface="等线" panose="02010600030101010101" charset="-122"/>
                </a:rPr>
                <a:t>6</a:t>
              </a:r>
              <a:r>
                <a:rPr lang="zh-CN" altLang="en-US" sz="1755" b="1" dirty="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a:solidFill>
                  <a:schemeClr val="tx1"/>
                </a:solidFill>
                <a:latin typeface="等线" panose="02010600030101010101" charset="-122"/>
                <a:ea typeface="等线" panose="02010600030101010101" charset="-122"/>
                <a:cs typeface="等线" panose="02010600030101010101" charset="-122"/>
              </a:endParaRPr>
            </a:p>
          </p:txBody>
        </p:sp>
        <p:sp>
          <p:nvSpPr>
            <p:cNvPr id="18" name="任意多边形 17"/>
            <p:cNvSpPr/>
            <p:nvPr/>
          </p:nvSpPr>
          <p:spPr>
            <a:xfrm>
              <a:off x="13188" y="1572"/>
              <a:ext cx="6344"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  第二阶段（工程建设许可阶段）</a:t>
              </a:r>
              <a:endParaRPr lang="en-US" altLang="zh-CN" sz="1755" b="1" dirty="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a:solidFill>
                    <a:schemeClr val="tx1"/>
                  </a:solidFill>
                  <a:latin typeface="等线" panose="02010600030101010101" charset="-122"/>
                  <a:ea typeface="等线" panose="02010600030101010101" charset="-122"/>
                  <a:cs typeface="等线" panose="02010600030101010101" charset="-122"/>
                </a:rPr>
                <a:t>1</a:t>
              </a:r>
              <a:r>
                <a:rPr lang="zh-CN" altLang="en-US" sz="1755" b="1" dirty="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a:solidFill>
                  <a:schemeClr val="tx1"/>
                </a:solidFill>
                <a:latin typeface="等线" panose="02010600030101010101" charset="-122"/>
                <a:ea typeface="等线" panose="02010600030101010101" charset="-122"/>
                <a:cs typeface="等线" panose="02010600030101010101" charset="-122"/>
              </a:endParaRPr>
            </a:p>
          </p:txBody>
        </p:sp>
        <p:sp>
          <p:nvSpPr>
            <p:cNvPr id="20" name="任意多边形 19"/>
            <p:cNvSpPr/>
            <p:nvPr/>
          </p:nvSpPr>
          <p:spPr>
            <a:xfrm>
              <a:off x="26067"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      第四阶段（竣工验收阶段）</a:t>
              </a:r>
              <a:endParaRPr lang="en-US" altLang="zh-CN" sz="1755" b="1" dirty="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a:solidFill>
                    <a:schemeClr val="tx1"/>
                  </a:solidFill>
                  <a:latin typeface="等线" panose="02010600030101010101" charset="-122"/>
                  <a:ea typeface="等线" panose="02010600030101010101" charset="-122"/>
                  <a:cs typeface="等线" panose="02010600030101010101" charset="-122"/>
                </a:rPr>
                <a:t>10</a:t>
              </a:r>
              <a:r>
                <a:rPr lang="zh-CN" altLang="en-US" sz="1755" b="1" dirty="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a:solidFill>
                  <a:schemeClr val="tx1"/>
                </a:solidFill>
                <a:latin typeface="等线" panose="02010600030101010101" charset="-122"/>
                <a:ea typeface="等线" panose="02010600030101010101" charset="-122"/>
                <a:cs typeface="等线" panose="02010600030101010101" charset="-122"/>
              </a:endParaRPr>
            </a:p>
          </p:txBody>
        </p:sp>
      </p:grpSp>
      <p:sp>
        <p:nvSpPr>
          <p:cNvPr id="25" name="文本框 24"/>
          <p:cNvSpPr txBox="1"/>
          <p:nvPr/>
        </p:nvSpPr>
        <p:spPr>
          <a:xfrm>
            <a:off x="1007775" y="5399614"/>
            <a:ext cx="3013165" cy="1542461"/>
          </a:xfrm>
          <a:prstGeom prst="rect">
            <a:avLst/>
          </a:prstGeom>
          <a:noFill/>
          <a:ln w="9525" cmpd="sng">
            <a:solidFill>
              <a:srgbClr val="000000"/>
            </a:solidFill>
            <a:prstDash val="solid"/>
          </a:ln>
        </p:spPr>
        <p:txBody>
          <a:bodyPr wrap="square" bIns="0" rtlCol="0">
            <a:noAutofit/>
          </a:bodyPr>
          <a:lstStyle/>
          <a:p>
            <a:pPr>
              <a:lnSpc>
                <a:spcPts val="1600"/>
              </a:lnSpc>
            </a:pPr>
            <a:r>
              <a:rPr lang="zh-CN" altLang="en-US" sz="1190" dirty="0">
                <a:solidFill>
                  <a:schemeClr val="tx1"/>
                </a:solidFill>
                <a:latin typeface="等线" panose="02010600030101010101" charset="-122"/>
                <a:ea typeface="等线" panose="02010600030101010101" charset="-122"/>
              </a:rPr>
              <a:t>各类开发区、工业园区、新区等推行</a:t>
            </a:r>
            <a:r>
              <a:rPr lang="zh-CN" altLang="en-US" sz="1190" dirty="0">
                <a:ln>
                  <a:noFill/>
                </a:ln>
                <a:solidFill>
                  <a:schemeClr val="tx1"/>
                </a:solidFill>
                <a:latin typeface="等线" panose="02010600030101010101" charset="-122"/>
                <a:ea typeface="等线" panose="02010600030101010101" charset="-122"/>
              </a:rPr>
              <a:t>区域评估：</a:t>
            </a:r>
            <a:endParaRPr lang="zh-CN" altLang="en-US" sz="1190" dirty="0">
              <a:ln>
                <a:noFill/>
              </a:ln>
              <a:solidFill>
                <a:schemeClr val="tx1"/>
              </a:solidFill>
              <a:latin typeface="等线" panose="02010600030101010101" charset="-122"/>
              <a:ea typeface="等线" panose="02010600030101010101" charset="-122"/>
            </a:endParaRPr>
          </a:p>
          <a:p>
            <a:pPr>
              <a:lnSpc>
                <a:spcPts val="1600"/>
              </a:lnSpc>
            </a:pPr>
            <a:r>
              <a:rPr lang="zh-CN" altLang="en-US" sz="1190" dirty="0">
                <a:ln>
                  <a:noFill/>
                </a:ln>
                <a:solidFill>
                  <a:schemeClr val="tx1"/>
                </a:solidFill>
                <a:latin typeface="等线" panose="02010600030101010101" charset="-122"/>
                <a:ea typeface="等线" panose="02010600030101010101" charset="-122"/>
              </a:rPr>
              <a:t>地震安全性评估、压覆重要矿产资源评估、地质灾害危险性评估、环境影响评价、节能评价、水土保持方案、洪水影响评价、取水许可、航道通航条件影响评价、建设项目安全评价等</a:t>
            </a:r>
            <a:endParaRPr lang="zh-CN" altLang="en-US" sz="1190" dirty="0">
              <a:ln>
                <a:noFill/>
              </a:ln>
              <a:solidFill>
                <a:schemeClr val="tx1"/>
              </a:solidFill>
              <a:latin typeface="等线" panose="02010600030101010101" charset="-122"/>
              <a:ea typeface="等线" panose="02010600030101010101" charset="-122"/>
            </a:endParaRPr>
          </a:p>
        </p:txBody>
      </p:sp>
      <p:cxnSp>
        <p:nvCxnSpPr>
          <p:cNvPr id="27" name="直接箭头连接符 26"/>
          <p:cNvCxnSpPr>
            <a:stCxn id="25" idx="0"/>
            <a:endCxn id="15" idx="2"/>
          </p:cNvCxnSpPr>
          <p:nvPr>
            <p:custDataLst>
              <p:tags r:id="rId3"/>
            </p:custDataLst>
          </p:nvPr>
        </p:nvCxnSpPr>
        <p:spPr>
          <a:xfrm flipH="1" flipV="1">
            <a:off x="2496420" y="4446121"/>
            <a:ext cx="18416" cy="95379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custDataLst>
              <p:tags r:id="rId4"/>
            </p:custDataLst>
          </p:nvPr>
        </p:nvCxnSpPr>
        <p:spPr>
          <a:xfrm>
            <a:off x="4054702" y="4027430"/>
            <a:ext cx="1172504" cy="564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9342803" y="3678280"/>
            <a:ext cx="2341633" cy="1206296"/>
          </a:xfrm>
          <a:prstGeom prst="rect">
            <a:avLst/>
          </a:prstGeom>
          <a:noFill/>
          <a:ln w="0" cmpd="sng">
            <a:solidFill>
              <a:srgbClr val="000000"/>
            </a:solidFill>
            <a:prstDash val="solid"/>
          </a:ln>
        </p:spPr>
        <p:txBody>
          <a:bodyPr wrap="square" bIns="0"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建设工程规划类许可证核发</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（含设计方案审查）</a:t>
            </a:r>
            <a:endParaRPr lang="en-US" altLang="zh-CN" sz="119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rPr>
              <a:t>1</a:t>
            </a:r>
            <a:r>
              <a:rPr lang="zh-CN" altLang="en-US" sz="1190" dirty="0">
                <a:solidFill>
                  <a:schemeClr val="tx1"/>
                </a:solidFill>
                <a:latin typeface="等线" panose="02010600030101010101" charset="-122"/>
                <a:ea typeface="等线" panose="02010600030101010101" charset="-122"/>
                <a:cs typeface="等线" panose="02010600030101010101" charset="-122"/>
              </a:rPr>
              <a:t>个工作日，实行告知承诺制）</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p:txBody>
      </p:sp>
      <p:sp>
        <p:nvSpPr>
          <p:cNvPr id="52" name="文本框 51"/>
          <p:cNvSpPr txBox="1"/>
          <p:nvPr/>
        </p:nvSpPr>
        <p:spPr>
          <a:xfrm>
            <a:off x="9200886" y="3518425"/>
            <a:ext cx="2625466" cy="1525757"/>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190">
              <a:ln>
                <a:noFill/>
              </a:ln>
              <a:solidFill>
                <a:schemeClr val="tx1"/>
              </a:solidFill>
              <a:latin typeface="等线" panose="02010600030101010101" charset="-122"/>
              <a:ea typeface="等线" panose="02010600030101010101" charset="-122"/>
            </a:endParaRPr>
          </a:p>
        </p:txBody>
      </p:sp>
      <p:cxnSp>
        <p:nvCxnSpPr>
          <p:cNvPr id="53" name="直接箭头连接符 52"/>
          <p:cNvCxnSpPr/>
          <p:nvPr>
            <p:custDataLst>
              <p:tags r:id="rId5"/>
            </p:custDataLst>
          </p:nvPr>
        </p:nvCxnSpPr>
        <p:spPr>
          <a:xfrm>
            <a:off x="8065549" y="4033072"/>
            <a:ext cx="1064379"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custDataLst>
              <p:tags r:id="rId6"/>
            </p:custDataLst>
          </p:nvPr>
        </p:nvCxnSpPr>
        <p:spPr>
          <a:xfrm>
            <a:off x="11897311" y="4033072"/>
            <a:ext cx="1135337"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文本框 58"/>
          <p:cNvSpPr txBox="1"/>
          <p:nvPr>
            <p:custDataLst>
              <p:tags r:id="rId7"/>
            </p:custDataLst>
          </p:nvPr>
        </p:nvSpPr>
        <p:spPr>
          <a:xfrm>
            <a:off x="13103607" y="3529776"/>
            <a:ext cx="2909301" cy="2181262"/>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65" name="文本框 64"/>
          <p:cNvSpPr txBox="1"/>
          <p:nvPr/>
        </p:nvSpPr>
        <p:spPr>
          <a:xfrm>
            <a:off x="13245524" y="4529783"/>
            <a:ext cx="2625466" cy="1064378"/>
          </a:xfrm>
          <a:prstGeom prst="rect">
            <a:avLst/>
          </a:prstGeom>
          <a:noFill/>
          <a:ln w="0" cmpd="sng">
            <a:solidFill>
              <a:srgbClr val="000000"/>
            </a:solidFill>
            <a:prstDash val="solid"/>
          </a:ln>
        </p:spPr>
        <p:txBody>
          <a:bodyPr wrap="square" rtlCol="0" anchor="ctr" anchorCtr="0">
            <a:noAutofit/>
          </a:bodyPr>
          <a:lstStyle/>
          <a:p>
            <a:pPr algn="ctr">
              <a:lnSpc>
                <a:spcPts val="16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建设工程质量安全监督手续和人防工程质量监督手续并核发建筑工程施工许可证（审批时限：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72" name="文本框 71"/>
          <p:cNvSpPr txBox="1"/>
          <p:nvPr>
            <p:custDataLst>
              <p:tags r:id="rId8"/>
            </p:custDataLst>
          </p:nvPr>
        </p:nvSpPr>
        <p:spPr>
          <a:xfrm>
            <a:off x="17432079" y="3529777"/>
            <a:ext cx="2483550" cy="1780549"/>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73" name="文本框 72"/>
          <p:cNvSpPr txBox="1"/>
          <p:nvPr/>
        </p:nvSpPr>
        <p:spPr>
          <a:xfrm>
            <a:off x="17503037" y="4529782"/>
            <a:ext cx="2341633" cy="709585"/>
          </a:xfrm>
          <a:prstGeom prst="rect">
            <a:avLst/>
          </a:prstGeom>
          <a:noFill/>
          <a:ln w="0" cmpd="sng">
            <a:solidFill>
              <a:srgbClr val="000000"/>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建设工程竣工验收备案</a:t>
            </a:r>
            <a:endParaRPr lang="en-US" altLang="zh-CN"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74" name="文本框 73"/>
          <p:cNvSpPr txBox="1"/>
          <p:nvPr/>
        </p:nvSpPr>
        <p:spPr>
          <a:xfrm>
            <a:off x="17503037" y="3631956"/>
            <a:ext cx="2341633" cy="826868"/>
          </a:xfrm>
          <a:prstGeom prst="rect">
            <a:avLst/>
          </a:prstGeom>
          <a:noFill/>
          <a:ln w="0" cmpd="sng">
            <a:solidFill>
              <a:srgbClr val="000000"/>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联合验收（自然资源、消防、人防、档案等）</a:t>
            </a:r>
            <a:endParaRPr lang="en-US" altLang="zh-CN" sz="119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75" name="直接箭头连接符 74"/>
          <p:cNvCxnSpPr/>
          <p:nvPr>
            <p:custDataLst>
              <p:tags r:id="rId9"/>
            </p:custDataLst>
          </p:nvPr>
        </p:nvCxnSpPr>
        <p:spPr>
          <a:xfrm>
            <a:off x="16083867" y="4033072"/>
            <a:ext cx="1277254"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2622907" y="6211169"/>
            <a:ext cx="1459909" cy="706141"/>
          </a:xfrm>
          <a:prstGeom prst="rect">
            <a:avLst/>
          </a:prstGeom>
          <a:noFill/>
          <a:ln w="9525" cmpd="sng">
            <a:solidFill>
              <a:srgbClr val="000000"/>
            </a:solidFill>
            <a:prstDash val="solid"/>
          </a:ln>
        </p:spPr>
        <p:txBody>
          <a:bodyPr wrap="square" bIns="0" rtlCol="0" anchor="ctr" anchorCtr="0">
            <a:noAutofit/>
          </a:bodyPr>
          <a:lstStyle/>
          <a:p>
            <a:pPr algn="ctr">
              <a:lnSpc>
                <a:spcPts val="2000"/>
              </a:lnSpc>
            </a:pPr>
            <a:r>
              <a:rPr lang="zh-CN" altLang="en-US" sz="1185" dirty="0">
                <a:ln>
                  <a:noFill/>
                </a:ln>
                <a:solidFill>
                  <a:schemeClr val="tx1"/>
                </a:solidFill>
                <a:sym typeface="+mn-ea"/>
              </a:rPr>
              <a:t>市政公用设施报装</a:t>
            </a:r>
            <a:endParaRPr lang="zh-CN" altLang="en-US" sz="1185" dirty="0">
              <a:ln>
                <a:noFill/>
              </a:ln>
              <a:solidFill>
                <a:schemeClr val="tx1"/>
              </a:solidFill>
              <a:sym typeface="+mn-ea"/>
            </a:endParaRPr>
          </a:p>
        </p:txBody>
      </p:sp>
      <p:cxnSp>
        <p:nvCxnSpPr>
          <p:cNvPr id="71" name="肘形连接符 70"/>
          <p:cNvCxnSpPr>
            <a:stCxn id="52" idx="2"/>
            <a:endCxn id="54" idx="1"/>
          </p:cNvCxnSpPr>
          <p:nvPr>
            <p:custDataLst>
              <p:tags r:id="rId10"/>
            </p:custDataLst>
          </p:nvPr>
        </p:nvCxnSpPr>
        <p:spPr>
          <a:xfrm rot="5400000" flipV="1">
            <a:off x="10808658" y="4749355"/>
            <a:ext cx="1520235" cy="2108898"/>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7" name="文本框 126"/>
          <p:cNvSpPr txBox="1"/>
          <p:nvPr/>
        </p:nvSpPr>
        <p:spPr>
          <a:xfrm>
            <a:off x="16674831" y="7311054"/>
            <a:ext cx="3600886" cy="4398138"/>
          </a:xfrm>
          <a:prstGeom prst="rect">
            <a:avLst/>
          </a:prstGeom>
          <a:noFill/>
          <a:ln w="9525" cmpd="sng">
            <a:noFill/>
            <a:prstDash val="solid"/>
          </a:ln>
        </p:spPr>
        <p:txBody>
          <a:bodyPr wrap="square" bIns="0" rtlCol="0" anchor="t" anchorCtr="0">
            <a:noAutofit/>
          </a:bodyPr>
          <a:lstStyle/>
          <a:p>
            <a:pPr algn="ctr">
              <a:buClrTx/>
              <a:buSzTx/>
              <a:buNone/>
            </a:pPr>
            <a:r>
              <a:rPr lang="zh-CN" altLang="en-US" sz="1390" b="1" dirty="0">
                <a:ln>
                  <a:noFill/>
                </a:ln>
                <a:solidFill>
                  <a:schemeClr val="tx1"/>
                </a:solidFill>
                <a:latin typeface="等线" panose="02010600030101010101" charset="-122"/>
                <a:ea typeface="等线" panose="02010600030101010101" charset="-122"/>
              </a:rPr>
              <a:t>第四阶段可并联或并行办理其他事项</a:t>
            </a:r>
            <a:endParaRPr lang="zh-CN" altLang="en-US" sz="1390" b="1" dirty="0">
              <a:ln>
                <a:noFill/>
              </a:ln>
              <a:solidFill>
                <a:schemeClr val="tx1"/>
              </a:solidFill>
              <a:latin typeface="等线" panose="02010600030101010101" charset="-122"/>
              <a:ea typeface="等线" panose="02010600030101010101" charset="-122"/>
            </a:endParaRPr>
          </a:p>
        </p:txBody>
      </p:sp>
      <p:sp>
        <p:nvSpPr>
          <p:cNvPr id="126" name="文本框 125"/>
          <p:cNvSpPr txBox="1"/>
          <p:nvPr/>
        </p:nvSpPr>
        <p:spPr>
          <a:xfrm>
            <a:off x="12581969" y="7311054"/>
            <a:ext cx="3732710" cy="4398138"/>
          </a:xfrm>
          <a:prstGeom prst="rect">
            <a:avLst/>
          </a:prstGeom>
          <a:noFill/>
          <a:ln w="9525" cmpd="sng">
            <a:noFill/>
            <a:prstDash val="solid"/>
          </a:ln>
        </p:spPr>
        <p:txBody>
          <a:bodyPr wrap="square" bIns="0" rtlCol="0" anchor="t" anchorCtr="0">
            <a:noAutofit/>
          </a:bodyPr>
          <a:lstStyle/>
          <a:p>
            <a:pPr algn="ctr">
              <a:buClrTx/>
              <a:buSzTx/>
              <a:buNone/>
            </a:pPr>
            <a:r>
              <a:rPr lang="zh-CN" altLang="en-US" sz="1390" b="1" dirty="0">
                <a:ln>
                  <a:noFill/>
                </a:ln>
                <a:solidFill>
                  <a:schemeClr val="tx1"/>
                </a:solidFill>
                <a:latin typeface="等线" panose="02010600030101010101" charset="-122"/>
                <a:ea typeface="等线" panose="02010600030101010101" charset="-122"/>
              </a:rPr>
              <a:t>第三阶段可并联或并行办理其他事项</a:t>
            </a:r>
            <a:endParaRPr lang="zh-CN" altLang="en-US" sz="1390" b="1" dirty="0">
              <a:ln>
                <a:noFill/>
              </a:ln>
              <a:solidFill>
                <a:schemeClr val="tx1"/>
              </a:solidFill>
              <a:latin typeface="等线" panose="02010600030101010101" charset="-122"/>
              <a:ea typeface="等线" panose="02010600030101010101" charset="-122"/>
            </a:endParaRPr>
          </a:p>
        </p:txBody>
      </p:sp>
      <p:sp>
        <p:nvSpPr>
          <p:cNvPr id="106" name="文本框 105"/>
          <p:cNvSpPr txBox="1"/>
          <p:nvPr/>
        </p:nvSpPr>
        <p:spPr>
          <a:xfrm>
            <a:off x="13245524" y="3688026"/>
            <a:ext cx="2625466" cy="661035"/>
          </a:xfrm>
          <a:prstGeom prst="rect">
            <a:avLst/>
          </a:prstGeom>
          <a:noFill/>
          <a:ln w="0" cmpd="sng">
            <a:solidFill>
              <a:srgbClr val="000000"/>
            </a:solidFill>
            <a:prstDash val="solid"/>
          </a:ln>
        </p:spPr>
        <p:txBody>
          <a:bodyPr wrap="square" bIns="0" rtlCol="0" anchor="ctr" anchorCtr="0">
            <a:spAutoFit/>
          </a:bodyPr>
          <a:lstStyle/>
          <a:p>
            <a:pPr algn="ctr">
              <a:lnSpc>
                <a:spcPts val="16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施工图设计文件审查</a:t>
            </a:r>
            <a:endParaRPr lang="zh-CN"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（多图联审，含消防、人防等）</a:t>
            </a:r>
            <a:endParaRPr lang="en-US" altLang="zh-CN"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13+5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7" name="文本框 106"/>
          <p:cNvSpPr txBox="1"/>
          <p:nvPr/>
        </p:nvSpPr>
        <p:spPr>
          <a:xfrm>
            <a:off x="12670273" y="7640930"/>
            <a:ext cx="3509428" cy="572080"/>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雷电防护装置设计审核（特定项目）</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7</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8" name="文本框 107"/>
          <p:cNvSpPr txBox="1"/>
          <p:nvPr/>
        </p:nvSpPr>
        <p:spPr>
          <a:xfrm>
            <a:off x="12670273" y="8284915"/>
            <a:ext cx="3509428" cy="572080"/>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市政设施建设类审批</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9" name="文本框 108"/>
          <p:cNvSpPr txBox="1"/>
          <p:nvPr/>
        </p:nvSpPr>
        <p:spPr>
          <a:xfrm>
            <a:off x="12670904" y="8928899"/>
            <a:ext cx="3509428" cy="572080"/>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工程建设涉及城市绿地、树木审批</a:t>
            </a:r>
            <a:endParaRPr lang="zh-CN"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0" name="文本框 109"/>
          <p:cNvSpPr txBox="1"/>
          <p:nvPr/>
        </p:nvSpPr>
        <p:spPr>
          <a:xfrm>
            <a:off x="12693769" y="9578175"/>
            <a:ext cx="3509428" cy="608032"/>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因工程建设需要拆除、改动、迁移供水、排水与</a:t>
            </a:r>
            <a:endParaRPr lang="en-US" altLang="zh-CN"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污水处理设施审核</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5" name="文本框 114"/>
          <p:cNvSpPr txBox="1"/>
          <p:nvPr/>
        </p:nvSpPr>
        <p:spPr>
          <a:xfrm>
            <a:off x="16746104" y="7640930"/>
            <a:ext cx="3385803" cy="715257"/>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雷电防护装置竣工验收</a:t>
            </a:r>
            <a:r>
              <a:rPr lang="zh-CN" altLang="en-US" sz="1190" dirty="0">
                <a:solidFill>
                  <a:schemeClr val="tx1"/>
                </a:solidFill>
                <a:latin typeface="等线" panose="02010600030101010101" charset="-122"/>
                <a:ea typeface="等线" panose="02010600030101010101" charset="-122"/>
                <a:cs typeface="等线" panose="02010600030101010101" charset="-122"/>
              </a:rPr>
              <a:t>（特定项目）</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6" name="文本框 115"/>
          <p:cNvSpPr txBox="1"/>
          <p:nvPr/>
        </p:nvSpPr>
        <p:spPr>
          <a:xfrm>
            <a:off x="16746104" y="10805345"/>
            <a:ext cx="3385803" cy="715257"/>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buClrTx/>
              <a:buSzTx/>
              <a:buNone/>
            </a:pPr>
            <a:r>
              <a:rPr lang="zh-CN" altLang="en-US" sz="1190" dirty="0">
                <a:ln>
                  <a:noFill/>
                </a:ln>
                <a:solidFill>
                  <a:schemeClr val="tx1"/>
                </a:solidFill>
                <a:latin typeface="等线" panose="02010600030101010101" charset="-122"/>
                <a:ea typeface="等线" panose="02010600030101010101" charset="-122"/>
              </a:rPr>
              <a:t>市政公用设施接入</a:t>
            </a:r>
            <a:endParaRPr lang="zh-CN" altLang="en-US" sz="1190" dirty="0">
              <a:ln>
                <a:noFill/>
              </a:ln>
              <a:solidFill>
                <a:schemeClr val="tx1"/>
              </a:solidFill>
              <a:latin typeface="等线" panose="02010600030101010101" charset="-122"/>
              <a:ea typeface="等线" panose="02010600030101010101" charset="-122"/>
            </a:endParaRPr>
          </a:p>
        </p:txBody>
      </p:sp>
      <p:sp>
        <p:nvSpPr>
          <p:cNvPr id="143" name="文本框 142"/>
          <p:cNvSpPr txBox="1"/>
          <p:nvPr/>
        </p:nvSpPr>
        <p:spPr>
          <a:xfrm>
            <a:off x="4097908" y="12121065"/>
            <a:ext cx="15892715" cy="2071345"/>
          </a:xfrm>
          <a:prstGeom prst="rect">
            <a:avLst/>
          </a:prstGeom>
          <a:noFill/>
          <a:ln w="9525" cmpd="sng">
            <a:noFill/>
            <a:prstDash val="solid"/>
          </a:ln>
        </p:spPr>
        <p:txBody>
          <a:bodyPr wrap="square" bIns="0" rtlCol="0">
            <a:noAutofit/>
          </a:bodyPr>
          <a:lstStyle/>
          <a:p>
            <a:pPr algn="ctr"/>
            <a:r>
              <a:rPr lang="zh-CN" sz="1390" b="1">
                <a:ln>
                  <a:noFill/>
                </a:ln>
                <a:solidFill>
                  <a:schemeClr val="tx1"/>
                </a:solidFill>
                <a:latin typeface="等线" panose="02010600030101010101" charset="-122"/>
                <a:ea typeface="等线" panose="02010600030101010101" charset="-122"/>
              </a:rPr>
              <a:t>第一、二、三阶段可并联或并行办理事项</a:t>
            </a:r>
            <a:endParaRPr lang="zh-CN" sz="1390" b="1">
              <a:ln>
                <a:noFill/>
              </a:ln>
              <a:solidFill>
                <a:schemeClr val="tx1"/>
              </a:solidFill>
              <a:latin typeface="等线" panose="02010600030101010101" charset="-122"/>
              <a:ea typeface="等线" panose="02010600030101010101" charset="-122"/>
            </a:endParaRPr>
          </a:p>
        </p:txBody>
      </p:sp>
      <p:sp>
        <p:nvSpPr>
          <p:cNvPr id="146" name="文本框 145"/>
          <p:cNvSpPr txBox="1"/>
          <p:nvPr/>
        </p:nvSpPr>
        <p:spPr>
          <a:xfrm>
            <a:off x="4442921" y="13434262"/>
            <a:ext cx="5102674" cy="544327"/>
          </a:xfrm>
          <a:prstGeom prst="rect">
            <a:avLst/>
          </a:prstGeom>
          <a:solidFill>
            <a:schemeClr val="bg1">
              <a:lumMod val="85000"/>
              <a:alpha val="50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rPr>
              <a:t>建设项目环境影响评价审批</a:t>
            </a:r>
            <a:r>
              <a:rPr lang="zh-CN" altLang="en-US" sz="1190" dirty="0">
                <a:solidFill>
                  <a:schemeClr val="tx1"/>
                </a:solidFill>
                <a:latin typeface="等线" panose="02010600030101010101" charset="-122"/>
                <a:ea typeface="等线" panose="02010600030101010101" charset="-122"/>
                <a:sym typeface="+mn-ea"/>
              </a:rPr>
              <a:t>（审批时限：即办件，实行告知承诺制）</a:t>
            </a:r>
            <a:endParaRPr lang="zh-CN" altLang="en-US" sz="1190" dirty="0">
              <a:solidFill>
                <a:schemeClr val="tx1"/>
              </a:solidFill>
              <a:latin typeface="等线" panose="02010600030101010101" charset="-122"/>
              <a:ea typeface="等线" panose="02010600030101010101" charset="-122"/>
              <a:sym typeface="+mn-ea"/>
            </a:endParaRPr>
          </a:p>
        </p:txBody>
      </p:sp>
      <p:sp>
        <p:nvSpPr>
          <p:cNvPr id="150" name="文本框 149"/>
          <p:cNvSpPr txBox="1"/>
          <p:nvPr/>
        </p:nvSpPr>
        <p:spPr>
          <a:xfrm>
            <a:off x="9859072" y="13441832"/>
            <a:ext cx="4526178" cy="529190"/>
          </a:xfrm>
          <a:prstGeom prst="rect">
            <a:avLst/>
          </a:prstGeom>
          <a:solidFill>
            <a:schemeClr val="bg1">
              <a:lumMod val="85000"/>
              <a:alpha val="50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rPr>
              <a:t>生产建设项目水土保持方案审批</a:t>
            </a:r>
            <a:endParaRPr lang="zh-CN" sz="1190" dirty="0">
              <a:ln>
                <a:noFill/>
              </a:ln>
              <a:solidFill>
                <a:schemeClr val="tx1"/>
              </a:solidFill>
              <a:latin typeface="等线" panose="02010600030101010101" charset="-122"/>
              <a:ea typeface="等线" panose="02010600030101010101" charset="-122"/>
            </a:endParaRPr>
          </a:p>
          <a:p>
            <a:pPr algn="ctr"/>
            <a:r>
              <a:rPr lang="zh-CN" altLang="en-US" sz="1190" dirty="0">
                <a:solidFill>
                  <a:schemeClr val="tx1"/>
                </a:solidFill>
                <a:latin typeface="等线" panose="02010600030101010101" charset="-122"/>
                <a:ea typeface="等线" panose="02010600030101010101" charset="-122"/>
                <a:sym typeface="+mn-ea"/>
              </a:rPr>
              <a:t>（审批</a:t>
            </a:r>
            <a:r>
              <a:rPr lang="zh-CN" altLang="en-US" sz="1190">
                <a:solidFill>
                  <a:schemeClr val="tx1"/>
                </a:solidFill>
                <a:latin typeface="等线" panose="02010600030101010101" charset="-122"/>
                <a:ea typeface="等线" panose="02010600030101010101" charset="-122"/>
                <a:sym typeface="+mn-ea"/>
              </a:rPr>
              <a:t>时限：即办件，实行告知承诺制）</a:t>
            </a:r>
            <a:endParaRPr lang="zh-CN" altLang="en-US" sz="1190" dirty="0">
              <a:solidFill>
                <a:schemeClr val="tx1"/>
              </a:solidFill>
              <a:latin typeface="等线" panose="02010600030101010101" charset="-122"/>
              <a:ea typeface="等线" panose="02010600030101010101" charset="-122"/>
              <a:sym typeface="+mn-ea"/>
            </a:endParaRPr>
          </a:p>
        </p:txBody>
      </p:sp>
      <p:sp>
        <p:nvSpPr>
          <p:cNvPr id="151" name="文本框 150"/>
          <p:cNvSpPr txBox="1"/>
          <p:nvPr/>
        </p:nvSpPr>
        <p:spPr>
          <a:xfrm>
            <a:off x="14891733" y="12691253"/>
            <a:ext cx="4526178" cy="550003"/>
          </a:xfrm>
          <a:prstGeom prst="rect">
            <a:avLst/>
          </a:prstGeom>
          <a:solidFill>
            <a:schemeClr val="bg1">
              <a:lumMod val="85000"/>
              <a:alpha val="50000"/>
            </a:schemeClr>
          </a:solidFill>
          <a:ln w="0" cmpd="sng">
            <a:solidFill>
              <a:srgbClr val="000000"/>
            </a:solidFill>
            <a:prstDash val="solid"/>
          </a:ln>
        </p:spPr>
        <p:txBody>
          <a:bodyPr wrap="square" bIns="0" rtlCol="0" anchor="ctr" anchorCtr="0">
            <a:noAutofit/>
          </a:bodyPr>
          <a:lstStyle/>
          <a:p>
            <a:pPr algn="ctr"/>
            <a:r>
              <a:rPr lang="zh-CN" altLang="en-US" sz="1190" dirty="0">
                <a:solidFill>
                  <a:schemeClr val="tx1"/>
                </a:solidFill>
                <a:latin typeface="等线" panose="02010600030101010101" charset="-122"/>
                <a:ea typeface="等线" panose="02010600030101010101" charset="-122"/>
                <a:sym typeface="+mn-ea"/>
              </a:rPr>
              <a:t>取水许可审批（审批时限：即办件，实行告知承诺制）</a:t>
            </a:r>
            <a:endParaRPr lang="zh-CN" altLang="en-US" sz="1190" dirty="0">
              <a:solidFill>
                <a:schemeClr val="tx1"/>
              </a:solidFill>
              <a:latin typeface="等线" panose="02010600030101010101" charset="-122"/>
              <a:ea typeface="等线" panose="02010600030101010101" charset="-122"/>
              <a:sym typeface="+mn-ea"/>
            </a:endParaRPr>
          </a:p>
        </p:txBody>
      </p:sp>
      <p:sp>
        <p:nvSpPr>
          <p:cNvPr id="154" name="文本框 153"/>
          <p:cNvSpPr txBox="1"/>
          <p:nvPr/>
        </p:nvSpPr>
        <p:spPr>
          <a:xfrm>
            <a:off x="1383209" y="14558238"/>
            <a:ext cx="18953689" cy="1585595"/>
          </a:xfrm>
          <a:prstGeom prst="rect">
            <a:avLst/>
          </a:prstGeom>
          <a:noFill/>
        </p:spPr>
        <p:txBody>
          <a:bodyPr wrap="square" rtlCol="0">
            <a:spAutoFit/>
          </a:bodyPr>
          <a:lstStyle/>
          <a:p>
            <a:r>
              <a:rPr lang="zh-CN" altLang="en-US" sz="1390" dirty="0">
                <a:solidFill>
                  <a:schemeClr val="tx1"/>
                </a:solidFill>
                <a:latin typeface="等线" panose="02010600030101010101" charset="-122"/>
                <a:ea typeface="等线" panose="02010600030101010101" charset="-122"/>
                <a:cs typeface="等线" panose="02010600030101010101" charset="-122"/>
              </a:rPr>
              <a:t>注：</a:t>
            </a:r>
            <a:r>
              <a:rPr lang="en-US" altLang="zh-CN" sz="1390" dirty="0">
                <a:solidFill>
                  <a:schemeClr val="tx1"/>
                </a:solidFill>
                <a:latin typeface="等线" panose="02010600030101010101" charset="-122"/>
                <a:ea typeface="等线" panose="02010600030101010101" charset="-122"/>
                <a:cs typeface="等线" panose="02010600030101010101" charset="-122"/>
              </a:rPr>
              <a:t>1</a:t>
            </a:r>
            <a:r>
              <a:rPr lang="zh-CN" altLang="en-US" sz="1390" dirty="0">
                <a:solidFill>
                  <a:schemeClr val="tx1"/>
                </a:solidFill>
                <a:latin typeface="等线" panose="02010600030101010101" charset="-122"/>
                <a:ea typeface="等线" panose="02010600030101010101" charset="-122"/>
                <a:cs typeface="等线" panose="02010600030101010101" charset="-122"/>
              </a:rPr>
              <a:t>、该类型不含风景名胜地区内建设活动、</a:t>
            </a:r>
            <a:r>
              <a:rPr lang="zh-CN" altLang="en-US" sz="1385" dirty="0">
                <a:solidFill>
                  <a:schemeClr val="tx1"/>
                </a:solidFill>
                <a:sym typeface="+mn-ea"/>
              </a:rPr>
              <a:t>涉及</a:t>
            </a:r>
            <a:r>
              <a:rPr lang="zh-CN" altLang="en-US" sz="1390" dirty="0">
                <a:solidFill>
                  <a:schemeClr val="tx1"/>
                </a:solidFill>
                <a:latin typeface="等线" panose="02010600030101010101" charset="-122"/>
                <a:ea typeface="等线" panose="02010600030101010101" charset="-122"/>
                <a:cs typeface="等线" panose="02010600030101010101" charset="-122"/>
                <a:sym typeface="+mn-ea"/>
              </a:rPr>
              <a:t>《建设工程消防设计审查验收管理暂行规定》（中华人民共和国住房和城乡建设部令第51号）第十七条规定情形的</a:t>
            </a:r>
            <a:r>
              <a:rPr lang="zh-CN" altLang="en-US" sz="1385" dirty="0">
                <a:solidFill>
                  <a:schemeClr val="tx1"/>
                </a:solidFill>
                <a:sym typeface="+mn-ea"/>
              </a:rPr>
              <a:t>工程建设项目。地质灾害危险性评估、地震安全性评价等强制性评估和中介事项，建设单位可根据工程项目实际情况，在相应阶段自行办理。</a:t>
            </a:r>
            <a:endParaRPr lang="zh-CN" altLang="en-US" sz="1390" dirty="0">
              <a:solidFill>
                <a:schemeClr val="tx1"/>
              </a:solidFill>
              <a:latin typeface="等线" panose="02010600030101010101" charset="-122"/>
              <a:ea typeface="等线" panose="02010600030101010101" charset="-122"/>
              <a:cs typeface="等线" panose="02010600030101010101" charset="-122"/>
            </a:endParaRPr>
          </a:p>
          <a:p>
            <a:r>
              <a:rPr lang="en-US" altLang="zh-CN" sz="1390" dirty="0">
                <a:solidFill>
                  <a:schemeClr val="tx1"/>
                </a:solidFill>
                <a:latin typeface="等线" panose="02010600030101010101" charset="-122"/>
                <a:ea typeface="等线" panose="02010600030101010101" charset="-122"/>
                <a:cs typeface="等线" panose="02010600030101010101" charset="-122"/>
              </a:rPr>
              <a:t>2</a:t>
            </a:r>
            <a:r>
              <a:rPr lang="zh-CN" altLang="en-US" sz="1390" dirty="0">
                <a:solidFill>
                  <a:schemeClr val="tx1"/>
                </a:solidFill>
                <a:latin typeface="等线" panose="02010600030101010101" charset="-122"/>
                <a:ea typeface="等线" panose="02010600030101010101" charset="-122"/>
                <a:cs typeface="等线" panose="02010600030101010101" charset="-122"/>
              </a:rPr>
              <a:t>、审批时限自受理之日起计算。行政审批、备案和依法由政府组织、委托或购买服务的技术审查、中介服务均计入相应审批事项的审批时限；市政公用服务报装办理时间计入审批总时限。</a:t>
            </a:r>
            <a:endParaRPr lang="zh-CN" altLang="en-US" sz="1390" dirty="0">
              <a:solidFill>
                <a:schemeClr val="tx1"/>
              </a:solidFill>
              <a:latin typeface="等线" panose="02010600030101010101" charset="-122"/>
              <a:ea typeface="等线" panose="02010600030101010101" charset="-122"/>
              <a:cs typeface="等线" panose="02010600030101010101" charset="-122"/>
            </a:endParaRPr>
          </a:p>
          <a:p>
            <a:r>
              <a:rPr lang="en-US" altLang="zh-CN" sz="1385" dirty="0">
                <a:solidFill>
                  <a:schemeClr val="tx1"/>
                </a:solidFill>
                <a:sym typeface="+mn-ea"/>
              </a:rPr>
              <a:t>3</a:t>
            </a:r>
            <a:r>
              <a:rPr lang="zh-CN" altLang="en-US" sz="1385" dirty="0">
                <a:solidFill>
                  <a:schemeClr val="tx1"/>
                </a:solidFill>
                <a:sym typeface="+mn-ea"/>
              </a:rPr>
              <a:t>、施工图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zh-CN" altLang="en-US" sz="1385" dirty="0">
              <a:solidFill>
                <a:schemeClr val="tx1"/>
              </a:solidFill>
              <a:sym typeface="+mn-ea"/>
            </a:endParaRPr>
          </a:p>
          <a:p>
            <a:endParaRPr lang="zh-CN" altLang="en-US" sz="1385" strike="sngStrike" dirty="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5" name="文本框 4"/>
          <p:cNvSpPr txBox="1"/>
          <p:nvPr/>
        </p:nvSpPr>
        <p:spPr>
          <a:xfrm>
            <a:off x="16746104" y="8440076"/>
            <a:ext cx="3385803" cy="715257"/>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城镇排水与污水处理设施竣工验收备案</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6" name="文本框 5"/>
          <p:cNvSpPr txBox="1"/>
          <p:nvPr/>
        </p:nvSpPr>
        <p:spPr>
          <a:xfrm>
            <a:off x="16746104" y="9258144"/>
            <a:ext cx="3385803" cy="715257"/>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燃气设施建设工程竣工验收备案</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8" name="文本框 37"/>
          <p:cNvSpPr txBox="1"/>
          <p:nvPr/>
        </p:nvSpPr>
        <p:spPr>
          <a:xfrm>
            <a:off x="5277699" y="3531670"/>
            <a:ext cx="2645933" cy="1991533"/>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12" name="文本框 11"/>
          <p:cNvSpPr txBox="1"/>
          <p:nvPr/>
        </p:nvSpPr>
        <p:spPr>
          <a:xfrm>
            <a:off x="5440082" y="4600741"/>
            <a:ext cx="2341633" cy="780544"/>
          </a:xfrm>
          <a:prstGeom prst="rect">
            <a:avLst/>
          </a:prstGeom>
          <a:noFill/>
          <a:ln w="0" cmpd="sng">
            <a:solidFill>
              <a:srgbClr val="000000"/>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建设用地规划许可证核发</a:t>
            </a:r>
            <a:endParaRPr lang="en-US" altLang="zh-CN" sz="119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9" name="文本框 18"/>
          <p:cNvSpPr txBox="1"/>
          <p:nvPr/>
        </p:nvSpPr>
        <p:spPr>
          <a:xfrm>
            <a:off x="5440082" y="3678281"/>
            <a:ext cx="2341633" cy="780544"/>
          </a:xfrm>
          <a:prstGeom prst="rect">
            <a:avLst/>
          </a:prstGeom>
          <a:noFill/>
          <a:ln w="0" cmpd="sng">
            <a:solidFill>
              <a:srgbClr val="000000"/>
            </a:solidFill>
            <a:prstDash val="solid"/>
          </a:ln>
        </p:spPr>
        <p:txBody>
          <a:bodyPr wrap="square" rtlCol="0" anchor="ctr" anchorCtr="0">
            <a:noAutofit/>
          </a:bodyPr>
          <a:lstStyle/>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企业投资项目核准或备案</a:t>
            </a:r>
            <a:endParaRPr lang="en-US" altLang="zh-CN" sz="1190" dirty="0">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（审批时限：核准</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个工作日，备案</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0" name="文本框 129"/>
          <p:cNvSpPr txBox="1"/>
          <p:nvPr/>
        </p:nvSpPr>
        <p:spPr>
          <a:xfrm>
            <a:off x="9859072" y="12691253"/>
            <a:ext cx="4526178" cy="549373"/>
          </a:xfrm>
          <a:prstGeom prst="rect">
            <a:avLst/>
          </a:prstGeom>
          <a:solidFill>
            <a:schemeClr val="bg1">
              <a:lumMod val="85000"/>
              <a:alpha val="50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rPr>
              <a:t>洪水影响评价审批</a:t>
            </a:r>
            <a:r>
              <a:rPr lang="zh-CN" altLang="en-US" sz="1190" dirty="0">
                <a:solidFill>
                  <a:schemeClr val="tx1"/>
                </a:solidFill>
                <a:latin typeface="等线" panose="02010600030101010101" charset="-122"/>
                <a:ea typeface="等线" panose="02010600030101010101" charset="-122"/>
                <a:sym typeface="+mn-ea"/>
              </a:rPr>
              <a:t>（审批时限：即办件，实行告知承诺制）</a:t>
            </a:r>
            <a:endParaRPr lang="zh-CN" altLang="en-US" sz="1190" dirty="0">
              <a:solidFill>
                <a:schemeClr val="tx1"/>
              </a:solidFill>
              <a:latin typeface="等线" panose="02010600030101010101" charset="-122"/>
              <a:ea typeface="等线" panose="02010600030101010101" charset="-122"/>
              <a:sym typeface="+mn-ea"/>
            </a:endParaRPr>
          </a:p>
        </p:txBody>
      </p:sp>
      <p:sp>
        <p:nvSpPr>
          <p:cNvPr id="29" name="文本框 28"/>
          <p:cNvSpPr txBox="1"/>
          <p:nvPr/>
        </p:nvSpPr>
        <p:spPr>
          <a:xfrm>
            <a:off x="4541656" y="8929685"/>
            <a:ext cx="7778348" cy="1759003"/>
          </a:xfrm>
          <a:prstGeom prst="rect">
            <a:avLst/>
          </a:prstGeom>
          <a:noFill/>
          <a:ln w="9525" cmpd="sng">
            <a:noFill/>
            <a:prstDash val="solid"/>
          </a:ln>
        </p:spPr>
        <p:txBody>
          <a:bodyPr wrap="square" bIns="0" rtlCol="0">
            <a:noAutofit/>
          </a:bodyPr>
          <a:lstStyle/>
          <a:p>
            <a:pPr algn="ctr"/>
            <a:r>
              <a:rPr lang="zh-CN" sz="1390" b="1" dirty="0">
                <a:ln>
                  <a:noFill/>
                </a:ln>
                <a:solidFill>
                  <a:schemeClr val="tx1"/>
                </a:solidFill>
                <a:latin typeface="等线" panose="02010600030101010101" charset="-122"/>
                <a:ea typeface="等线" panose="02010600030101010101" charset="-122"/>
              </a:rPr>
              <a:t>第一、二阶段可并联或并行办理事项</a:t>
            </a:r>
            <a:endParaRPr lang="zh-CN" sz="1390" b="1" dirty="0">
              <a:ln>
                <a:noFill/>
              </a:ln>
              <a:solidFill>
                <a:schemeClr val="tx1"/>
              </a:solidFill>
              <a:latin typeface="等线" panose="02010600030101010101" charset="-122"/>
              <a:ea typeface="等线" panose="02010600030101010101" charset="-122"/>
            </a:endParaRPr>
          </a:p>
        </p:txBody>
      </p:sp>
      <p:sp>
        <p:nvSpPr>
          <p:cNvPr id="81" name="文本框 133"/>
          <p:cNvSpPr txBox="1"/>
          <p:nvPr/>
        </p:nvSpPr>
        <p:spPr>
          <a:xfrm>
            <a:off x="16746104" y="9973401"/>
            <a:ext cx="3385803" cy="715257"/>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rPr>
              <a:t>涉及国家安全事项的建设项目审批</a:t>
            </a:r>
            <a:endParaRPr lang="zh-CN" sz="1190" dirty="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4" name="文本框 67"/>
          <p:cNvSpPr txBox="1"/>
          <p:nvPr/>
        </p:nvSpPr>
        <p:spPr>
          <a:xfrm>
            <a:off x="8624828" y="7641231"/>
            <a:ext cx="3387826" cy="1014125"/>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ct val="150000"/>
              </a:lnSpc>
            </a:pPr>
            <a:r>
              <a:rPr lang="zh-CN" altLang="en-US" sz="1190" dirty="0">
                <a:solidFill>
                  <a:schemeClr val="tx1"/>
                </a:solidFill>
                <a:latin typeface="等线" panose="02010600030101010101" charset="-122"/>
                <a:ea typeface="等线" panose="02010600030101010101" charset="-122"/>
                <a:cs typeface="等线" panose="02010600030101010101" charset="-122"/>
              </a:rPr>
              <a:t>应建防空地下室的民用建筑项目报建审批</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lnSpc>
                <a:spcPct val="150000"/>
              </a:lnSpc>
            </a:pPr>
            <a:r>
              <a:rPr lang="zh-CN" altLang="en-US" sz="1190" dirty="0">
                <a:solidFill>
                  <a:schemeClr val="tx1"/>
                </a:solidFill>
                <a:latin typeface="等线" panose="02010600030101010101" charset="-122"/>
                <a:ea typeface="等线" panose="02010600030101010101" charset="-122"/>
                <a:cs typeface="等线" panose="02010600030101010101" charset="-122"/>
              </a:rPr>
              <a:t>或防空地下室易地建设审批</a:t>
            </a:r>
            <a:endParaRPr lang="en-US" altLang="zh-CN" sz="1190"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ct val="150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5" name="文本框 136"/>
          <p:cNvSpPr txBox="1"/>
          <p:nvPr/>
        </p:nvSpPr>
        <p:spPr>
          <a:xfrm>
            <a:off x="4647911" y="9335349"/>
            <a:ext cx="7414330" cy="615600"/>
          </a:xfrm>
          <a:prstGeom prst="rect">
            <a:avLst/>
          </a:prstGeom>
          <a:solidFill>
            <a:schemeClr val="bg1">
              <a:lumMod val="95000"/>
              <a:alpha val="50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超限高层建筑工程抗震设防审批（审批时限：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6" name="文本框 150"/>
          <p:cNvSpPr txBox="1"/>
          <p:nvPr/>
        </p:nvSpPr>
        <p:spPr>
          <a:xfrm>
            <a:off x="14891733" y="13461384"/>
            <a:ext cx="4526178" cy="509636"/>
          </a:xfrm>
          <a:prstGeom prst="rect">
            <a:avLst/>
          </a:prstGeom>
          <a:solidFill>
            <a:schemeClr val="bg1">
              <a:lumMod val="85000"/>
              <a:alpha val="50000"/>
            </a:schemeClr>
          </a:solidFill>
          <a:ln w="0" cmpd="sng">
            <a:solidFill>
              <a:srgbClr val="000000"/>
            </a:solidFill>
            <a:prstDash val="solid"/>
          </a:ln>
        </p:spPr>
        <p:txBody>
          <a:bodyPr wrap="square" bIns="0" rtlCol="0" anchor="ctr" anchorCtr="0">
            <a:noAutofit/>
          </a:bodyPr>
          <a:lstStyle/>
          <a:p>
            <a:pPr algn="ctr"/>
            <a:r>
              <a:rPr lang="zh-CN" altLang="en-US" sz="1190" dirty="0">
                <a:solidFill>
                  <a:schemeClr val="tx1"/>
                </a:solidFill>
                <a:latin typeface="等线" panose="02010600030101010101" charset="-122"/>
                <a:ea typeface="等线" panose="02010600030101010101" charset="-122"/>
                <a:sym typeface="+mn-ea"/>
              </a:rPr>
              <a:t>节能审查（审批时限：即办件，实行告知承诺制）</a:t>
            </a:r>
            <a:endParaRPr lang="zh-CN" altLang="en-US" sz="1190" dirty="0">
              <a:solidFill>
                <a:schemeClr val="tx1"/>
              </a:solidFill>
              <a:latin typeface="等线" panose="02010600030101010101" charset="-122"/>
              <a:ea typeface="等线" panose="02010600030101010101" charset="-122"/>
              <a:sym typeface="+mn-ea"/>
            </a:endParaRPr>
          </a:p>
        </p:txBody>
      </p:sp>
      <p:sp>
        <p:nvSpPr>
          <p:cNvPr id="64" name="文本框 3"/>
          <p:cNvSpPr txBox="1"/>
          <p:nvPr/>
        </p:nvSpPr>
        <p:spPr>
          <a:xfrm>
            <a:off x="4442921" y="12691883"/>
            <a:ext cx="5155655" cy="549373"/>
          </a:xfrm>
          <a:prstGeom prst="rect">
            <a:avLst/>
          </a:prstGeom>
          <a:solidFill>
            <a:schemeClr val="bg1">
              <a:lumMod val="85000"/>
              <a:alpha val="50000"/>
            </a:schemeClr>
          </a:solidFill>
          <a:ln w="0" cmpd="sng">
            <a:solidFill>
              <a:srgbClr val="000000"/>
            </a:solidFill>
            <a:prstDash val="solid"/>
          </a:ln>
        </p:spPr>
        <p:txBody>
          <a:bodyPr wrap="square" bIns="0"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sym typeface="+mn-ea"/>
              </a:rPr>
              <a:t>航道</a:t>
            </a:r>
            <a:r>
              <a:rPr lang="zh-CN" sz="1190" dirty="0">
                <a:ln>
                  <a:noFill/>
                </a:ln>
                <a:solidFill>
                  <a:schemeClr val="tx1"/>
                </a:solidFill>
                <a:latin typeface="等线" panose="02010600030101010101" charset="-122"/>
                <a:ea typeface="等线" panose="02010600030101010101" charset="-122"/>
                <a:sym typeface="+mn-ea"/>
              </a:rPr>
              <a:t>通航条件影响评价审核</a:t>
            </a:r>
            <a:r>
              <a:rPr lang="zh-CN" altLang="en-US" sz="1190" dirty="0">
                <a:solidFill>
                  <a:schemeClr val="tx1"/>
                </a:solidFill>
                <a:latin typeface="等线" panose="02010600030101010101" charset="-122"/>
                <a:ea typeface="等线" panose="02010600030101010101" charset="-122"/>
                <a:sym typeface="+mn-ea"/>
              </a:rPr>
              <a:t>（审批时限：即办件，实行告知承诺制）</a:t>
            </a:r>
            <a:endParaRPr lang="zh-CN" altLang="en-US" sz="1190" dirty="0">
              <a:solidFill>
                <a:schemeClr val="tx1"/>
              </a:solidFill>
              <a:latin typeface="等线" panose="02010600030101010101" charset="-122"/>
              <a:ea typeface="等线" panose="02010600030101010101" charset="-122"/>
              <a:sym typeface="+mn-ea"/>
            </a:endParaRPr>
          </a:p>
        </p:txBody>
      </p:sp>
      <p:cxnSp>
        <p:nvCxnSpPr>
          <p:cNvPr id="21" name="直接连接符 20"/>
          <p:cNvCxnSpPr/>
          <p:nvPr/>
        </p:nvCxnSpPr>
        <p:spPr>
          <a:xfrm>
            <a:off x="4122506" y="2706034"/>
            <a:ext cx="60551" cy="11372213"/>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6441458" y="2777938"/>
            <a:ext cx="44151" cy="9083264"/>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11"/>
            </p:custDataLst>
          </p:nvPr>
        </p:nvCxnSpPr>
        <p:spPr>
          <a:xfrm>
            <a:off x="1209602" y="11843212"/>
            <a:ext cx="19368337"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12"/>
            </p:custDataLst>
          </p:nvPr>
        </p:nvCxnSpPr>
        <p:spPr>
          <a:xfrm>
            <a:off x="1209602" y="7139165"/>
            <a:ext cx="19368337"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custDataLst>
              <p:tags r:id="rId13"/>
            </p:custDataLst>
          </p:nvPr>
        </p:nvCxnSpPr>
        <p:spPr>
          <a:xfrm>
            <a:off x="1335750" y="14250110"/>
            <a:ext cx="19368337"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 name="肘形连接符 3"/>
          <p:cNvCxnSpPr>
            <a:stCxn id="54" idx="3"/>
          </p:cNvCxnSpPr>
          <p:nvPr/>
        </p:nvCxnSpPr>
        <p:spPr>
          <a:xfrm flipV="1">
            <a:off x="14082816" y="4030513"/>
            <a:ext cx="2677240" cy="2533726"/>
          </a:xfrm>
          <a:prstGeom prst="bentConnector3">
            <a:avLst>
              <a:gd name="adj1" fmla="val 10004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8394634" y="7311021"/>
            <a:ext cx="4013320" cy="207651"/>
          </a:xfrm>
          <a:prstGeom prst="rect">
            <a:avLst/>
          </a:prstGeom>
          <a:solidFill>
            <a:schemeClr val="bg1">
              <a:alpha val="50000"/>
            </a:schemeClr>
          </a:solidFill>
          <a:ln w="9525" cmpd="sng">
            <a:noFill/>
            <a:prstDash val="solid"/>
          </a:ln>
        </p:spPr>
        <p:txBody>
          <a:bodyPr wrap="square" bIns="0" rtlCol="0">
            <a:noAutofit/>
          </a:bodyPr>
          <a:lstStyle/>
          <a:p>
            <a:pPr algn="ctr"/>
            <a:r>
              <a:rPr lang="zh-CN" sz="1390" b="1" dirty="0">
                <a:ln>
                  <a:noFill/>
                </a:ln>
                <a:solidFill>
                  <a:schemeClr val="tx1"/>
                </a:solidFill>
                <a:latin typeface="等线" panose="02010600030101010101" charset="-122"/>
                <a:ea typeface="等线" panose="02010600030101010101" charset="-122"/>
              </a:rPr>
              <a:t>第二阶段可并联或并行办理事项</a:t>
            </a:r>
            <a:endParaRPr lang="zh-CN" sz="1390" b="1" dirty="0">
              <a:ln>
                <a:noFill/>
              </a:ln>
              <a:solidFill>
                <a:schemeClr val="tx1"/>
              </a:solidFill>
              <a:latin typeface="等线" panose="02010600030101010101" charset="-122"/>
              <a:ea typeface="等线" panose="02010600030101010101" charset="-122"/>
            </a:endParaRPr>
          </a:p>
        </p:txBody>
      </p:sp>
      <p:cxnSp>
        <p:nvCxnSpPr>
          <p:cNvPr id="40" name="直接连接符 39"/>
          <p:cNvCxnSpPr/>
          <p:nvPr/>
        </p:nvCxnSpPr>
        <p:spPr>
          <a:xfrm>
            <a:off x="8318114" y="2754760"/>
            <a:ext cx="635" cy="600601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 name="组合 4"/>
          <p:cNvGrpSpPr/>
          <p:nvPr/>
        </p:nvGrpSpPr>
        <p:grpSpPr>
          <a:xfrm>
            <a:off x="800735" y="922020"/>
            <a:ext cx="19219545" cy="14380210"/>
            <a:chOff x="1261" y="1452"/>
            <a:chExt cx="30267" cy="22646"/>
          </a:xfrm>
        </p:grpSpPr>
        <p:sp>
          <p:nvSpPr>
            <p:cNvPr id="7" name="文本框 6"/>
            <p:cNvSpPr txBox="1"/>
            <p:nvPr/>
          </p:nvSpPr>
          <p:spPr>
            <a:xfrm>
              <a:off x="9463" y="1452"/>
              <a:ext cx="14520" cy="749"/>
            </a:xfrm>
            <a:prstGeom prst="rect">
              <a:avLst/>
            </a:prstGeom>
            <a:noFill/>
          </p:spPr>
          <p:txBody>
            <a:bodyPr wrap="square" rtlCol="0">
              <a:spAutoFit/>
            </a:bodyPr>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1261" y="23228"/>
              <a:ext cx="18322" cy="871"/>
            </a:xfrm>
            <a:prstGeom prst="rect">
              <a:avLst/>
            </a:prstGeom>
            <a:noFill/>
          </p:spPr>
          <p:txBody>
            <a:bodyPr wrap="square" rtlCol="0">
              <a:spAutoFit/>
            </a:bodyPr>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8" cy="4542"/>
              <a:chOff x="28176" y="15882"/>
              <a:chExt cx="4028"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5" name="矩形 24"/>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6" name="矩形 25"/>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6" name="矩形 5"/>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7"/>
</p:tagLst>
</file>

<file path=ppt/tags/tag10.xml><?xml version="1.0" encoding="utf-8"?>
<p:tagLst xmlns:p="http://schemas.openxmlformats.org/presentationml/2006/main">
  <p:tag name="WM_BEAUTIFY_ZORDER_FLAG_TAG" val="22"/>
</p:tagLst>
</file>

<file path=ppt/tags/tag11.xml><?xml version="1.0" encoding="utf-8"?>
<p:tagLst xmlns:p="http://schemas.openxmlformats.org/presentationml/2006/main">
  <p:tag name="WM_BEAUTIFY_ZORDER_FLAG_TAG" val="6"/>
</p:tagLst>
</file>

<file path=ppt/tags/tag12.xml><?xml version="1.0" encoding="utf-8"?>
<p:tagLst xmlns:p="http://schemas.openxmlformats.org/presentationml/2006/main">
  <p:tag name="WM_BEAUTIFY_ZORDER_FLAG_TAG" val="6"/>
</p:tagLst>
</file>

<file path=ppt/tags/tag13.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8"/>
</p:tagLst>
</file>

<file path=ppt/tags/tag3.xml><?xml version="1.0" encoding="utf-8"?>
<p:tagLst xmlns:p="http://schemas.openxmlformats.org/presentationml/2006/main">
  <p:tag name="WM_BEAUTIFY_ZORDER_FLAG_TAG" val="10"/>
</p:tagLst>
</file>

<file path=ppt/tags/tag4.xml><?xml version="1.0" encoding="utf-8"?>
<p:tagLst xmlns:p="http://schemas.openxmlformats.org/presentationml/2006/main">
  <p:tag name="WM_BEAUTIFY_ZORDER_FLAG_TAG" val="12"/>
</p:tagLst>
</file>

<file path=ppt/tags/tag5.xml><?xml version="1.0" encoding="utf-8"?>
<p:tagLst xmlns:p="http://schemas.openxmlformats.org/presentationml/2006/main">
  <p:tag name="WM_BEAUTIFY_ZORDER_FLAG_TAG" val="16"/>
</p:tagLst>
</file>

<file path=ppt/tags/tag6.xml><?xml version="1.0" encoding="utf-8"?>
<p:tagLst xmlns:p="http://schemas.openxmlformats.org/presentationml/2006/main">
  <p:tag name="WM_BEAUTIFY_ZORDER_FLAG_TAG" val="18"/>
</p:tagLst>
</file>

<file path=ppt/tags/tag7.xml><?xml version="1.0" encoding="utf-8"?>
<p:tagLst xmlns:p="http://schemas.openxmlformats.org/presentationml/2006/main">
  <p:tag name="WM_BEAUTIFY_ZORDER_FLAG_TAG" val="19"/>
</p:tagLst>
</file>

<file path=ppt/tags/tag8.xml><?xml version="1.0" encoding="utf-8"?>
<p:tagLst xmlns:p="http://schemas.openxmlformats.org/presentationml/2006/main">
  <p:tag name="WM_BEAUTIFY_ZORDER_FLAG_TAG" val="23"/>
</p:tagLst>
</file>

<file path=ppt/tags/tag9.xml><?xml version="1.0" encoding="utf-8"?>
<p:tagLst xmlns:p="http://schemas.openxmlformats.org/presentationml/2006/main">
  <p:tag name="WM_BEAUTIFY_ZORDER_FLAG_TAG" val="26"/>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2139</Words>
  <Application>WPS 演示</Application>
  <PresentationFormat>自定义</PresentationFormat>
  <Paragraphs>182</Paragraphs>
  <Slides>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黑体</vt:lpstr>
      <vt:lpstr>等线</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webUser</cp:lastModifiedBy>
  <cp:revision>116</cp:revision>
  <dcterms:created xsi:type="dcterms:W3CDTF">2021-09-22T06:50:00Z</dcterms:created>
  <dcterms:modified xsi:type="dcterms:W3CDTF">2022-01-25T08:04:00Z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2BC76AEF440D464DB43247FDCB19C013</vt:lpwstr>
  </property>
</Properties>
</file>