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81" r:id="rId3"/>
    <p:sldId id="282"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X230" initials="X" lastIdx="1" clrIdx="0"/>
  <p:cmAuthor id="0" name="李亚勇" initials="xb21cn" lastIdx="4" clrIdx="0"/>
  <p:cmAuthor id="1" name="微软用户" initials="微" lastIdx="1" clrIdx="0"/>
  <p:cmAuthor id="8" name="刘建华" initials="刘" lastIdx="1" clrIdx="0"/>
  <p:cmAuthor id="2" name="周毅" initials="周" lastIdx="23" clrIdx="1"/>
  <p:cmAuthor id="3" name="Zhao Libo" initials="Z" lastIdx="6" clrIdx="2"/>
  <p:cmAuthor id="4" name="中建五局工业设备安装有限公司北京国贸三期B项目部" initials="中" lastIdx="0" clrIdx="3"/>
  <p:cmAuthor id="5" name="刘钊" initials="刘" lastIdx="2" clrIdx="4"/>
  <p:cmAuthor id="6" name="刘骁" initials="刘" lastIdx="4"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CECE"/>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31" d="100"/>
          <a:sy n="31" d="100"/>
        </p:scale>
        <p:origin x="15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423988" y="1243013"/>
            <a:ext cx="3959225" cy="3354387"/>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1.xml"/><Relationship Id="rId12" Type="http://schemas.openxmlformats.org/officeDocument/2006/relationships/slideLayout" Target="../slideLayouts/slideLayout7.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文本框 107"/>
          <p:cNvSpPr txBox="1"/>
          <p:nvPr/>
        </p:nvSpPr>
        <p:spPr>
          <a:xfrm>
            <a:off x="16943681" y="5886874"/>
            <a:ext cx="3880861" cy="4840659"/>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第四阶段可并联或并行办理其他事项</a:t>
            </a:r>
            <a:endParaRPr lang="zh-CN" altLang="en-US" sz="1460" b="1" dirty="0">
              <a:ln>
                <a:noFill/>
              </a:ln>
              <a:solidFill>
                <a:schemeClr val="tx1"/>
              </a:solidFill>
            </a:endParaRPr>
          </a:p>
        </p:txBody>
      </p:sp>
      <p:sp>
        <p:nvSpPr>
          <p:cNvPr id="21" name="文本框 18"/>
          <p:cNvSpPr txBox="1"/>
          <p:nvPr/>
        </p:nvSpPr>
        <p:spPr>
          <a:xfrm>
            <a:off x="5262032" y="2173481"/>
            <a:ext cx="2455735" cy="562512"/>
          </a:xfrm>
          <a:prstGeom prst="rect">
            <a:avLst/>
          </a:prstGeom>
          <a:solidFill>
            <a:schemeClr val="bg1"/>
          </a:solidFill>
          <a:ln w="0" cmpd="sng">
            <a:noFill/>
            <a:prstDash val="dash"/>
          </a:ln>
        </p:spPr>
        <p:txBody>
          <a:bodyPr wrap="square" rtlCol="0" anchor="ctr" anchorCtr="0">
            <a:noAutofit/>
          </a:bodyPr>
          <a:lstStyle/>
          <a:p>
            <a:pPr algn="ctr">
              <a:lnSpc>
                <a:spcPts val="1600"/>
              </a:lnSpc>
            </a:pPr>
            <a:r>
              <a:rPr lang="zh-CN" altLang="en-US" sz="1250" dirty="0">
                <a:solidFill>
                  <a:schemeClr val="tx1"/>
                </a:solidFill>
                <a:sym typeface="+mn-ea"/>
              </a:rPr>
              <a:t>政府投资项目建议书审批</a:t>
            </a:r>
            <a:endParaRPr lang="en-US" altLang="zh-CN" sz="1250" dirty="0">
              <a:solidFill>
                <a:schemeClr val="tx1"/>
              </a:solidFill>
              <a:sym typeface="+mn-ea"/>
            </a:endParaRPr>
          </a:p>
          <a:p>
            <a:pPr algn="ctr">
              <a:lnSpc>
                <a:spcPts val="1600"/>
              </a:lnSpc>
            </a:pPr>
            <a:r>
              <a:rPr lang="zh-CN" altLang="en-US" sz="1250" dirty="0">
                <a:solidFill>
                  <a:schemeClr val="tx1"/>
                </a:solidFill>
                <a:sym typeface="+mn-ea"/>
              </a:rPr>
              <a:t>（审批时限：</a:t>
            </a:r>
            <a:r>
              <a:rPr lang="en-US" altLang="zh-CN" sz="1250" dirty="0">
                <a:solidFill>
                  <a:schemeClr val="tx1"/>
                </a:solidFill>
                <a:sym typeface="+mn-ea"/>
              </a:rPr>
              <a:t>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22" name="文本框 21"/>
          <p:cNvSpPr txBox="1"/>
          <p:nvPr/>
        </p:nvSpPr>
        <p:spPr>
          <a:xfrm>
            <a:off x="5262032" y="2812749"/>
            <a:ext cx="2455735" cy="605413"/>
          </a:xfrm>
          <a:prstGeom prst="rect">
            <a:avLst/>
          </a:prstGeom>
          <a:solidFill>
            <a:schemeClr val="bg1"/>
          </a:solidFill>
          <a:ln w="9525" cmpd="sng">
            <a:noFill/>
            <a:prstDash val="dash"/>
          </a:ln>
        </p:spPr>
        <p:txBody>
          <a:bodyPr wrap="square" rtlCol="0" anchor="ctr" anchorCtr="0">
            <a:noAutofit/>
          </a:bodyPr>
          <a:lstStyle/>
          <a:p>
            <a:pPr algn="ctr"/>
            <a:r>
              <a:rPr lang="zh-CN" altLang="en-US" sz="1250" dirty="0">
                <a:solidFill>
                  <a:schemeClr val="tx1"/>
                </a:solidFill>
                <a:sym typeface="+mn-ea"/>
              </a:rPr>
              <a:t>建设项目用地预审与选址意见书（审批时限：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23" name="文本框 22"/>
          <p:cNvSpPr txBox="1"/>
          <p:nvPr/>
        </p:nvSpPr>
        <p:spPr>
          <a:xfrm>
            <a:off x="5262032" y="3492586"/>
            <a:ext cx="2455735" cy="673377"/>
          </a:xfrm>
          <a:prstGeom prst="rect">
            <a:avLst/>
          </a:prstGeom>
          <a:solidFill>
            <a:schemeClr val="bg1"/>
          </a:solidFill>
          <a:ln w="0" cmpd="sng">
            <a:noFill/>
            <a:prstDash val="dash"/>
          </a:ln>
        </p:spPr>
        <p:txBody>
          <a:bodyPr wrap="square" rtlCol="0" anchor="ctr" anchorCtr="0">
            <a:noAutofit/>
          </a:bodyPr>
          <a:lstStyle/>
          <a:p>
            <a:pPr algn="ctr"/>
            <a:r>
              <a:rPr lang="zh-CN" altLang="en-US" sz="1250" dirty="0">
                <a:ln>
                  <a:noFill/>
                </a:ln>
                <a:solidFill>
                  <a:schemeClr val="tx1"/>
                </a:solidFill>
                <a:sym typeface="+mn-ea"/>
              </a:rPr>
              <a:t>政府投资项目</a:t>
            </a:r>
            <a:endParaRPr lang="zh-CN" altLang="en-US" sz="1250" dirty="0">
              <a:ln>
                <a:noFill/>
              </a:ln>
              <a:solidFill>
                <a:schemeClr val="tx1"/>
              </a:solidFill>
            </a:endParaRPr>
          </a:p>
          <a:p>
            <a:pPr algn="ctr"/>
            <a:r>
              <a:rPr lang="zh-CN" altLang="en-US" sz="1250" dirty="0">
                <a:ln>
                  <a:noFill/>
                </a:ln>
                <a:solidFill>
                  <a:schemeClr val="tx1"/>
                </a:solidFill>
                <a:sym typeface="+mn-ea"/>
              </a:rPr>
              <a:t>可行性研究报告审批</a:t>
            </a:r>
            <a:endParaRPr lang="en-US" altLang="zh-CN" sz="1250" dirty="0">
              <a:ln>
                <a:noFill/>
              </a:ln>
              <a:solidFill>
                <a:schemeClr val="tx1"/>
              </a:solidFill>
              <a:sym typeface="+mn-ea"/>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24" name="文本框 23"/>
          <p:cNvSpPr txBox="1"/>
          <p:nvPr/>
        </p:nvSpPr>
        <p:spPr>
          <a:xfrm>
            <a:off x="5262245" y="4240530"/>
            <a:ext cx="2455545" cy="670560"/>
          </a:xfrm>
          <a:prstGeom prst="rect">
            <a:avLst/>
          </a:prstGeom>
          <a:solidFill>
            <a:schemeClr val="bg1"/>
          </a:solidFill>
          <a:ln w="0" cmpd="sng">
            <a:noFill/>
            <a:prstDash val="dash"/>
          </a:ln>
        </p:spPr>
        <p:txBody>
          <a:bodyPr wrap="square" rtlCol="0" anchor="ctr" anchorCtr="0">
            <a:noAutofit/>
          </a:bodyPr>
          <a:lstStyle/>
          <a:p>
            <a:pPr algn="ctr"/>
            <a:r>
              <a:rPr lang="zh-CN" altLang="en-US" sz="1250" dirty="0">
                <a:solidFill>
                  <a:schemeClr val="tx1"/>
                </a:solidFill>
                <a:sym typeface="+mn-ea"/>
              </a:rPr>
              <a:t>企业投资项目核准或备案</a:t>
            </a:r>
            <a:endParaRPr lang="en-US" altLang="zh-CN" sz="1250" dirty="0">
              <a:solidFill>
                <a:schemeClr val="tx1"/>
              </a:solidFill>
              <a:sym typeface="+mn-ea"/>
            </a:endParaRPr>
          </a:p>
          <a:p>
            <a:pPr algn="ctr"/>
            <a:r>
              <a:rPr lang="zh-CN" altLang="en-US" sz="1250" dirty="0">
                <a:solidFill>
                  <a:schemeClr val="tx1"/>
                </a:solidFill>
                <a:sym typeface="+mn-ea"/>
              </a:rPr>
              <a:t>（审批时限：核准</a:t>
            </a:r>
            <a:r>
              <a:rPr lang="en-US" altLang="zh-CN" sz="1250" dirty="0">
                <a:solidFill>
                  <a:schemeClr val="tx1"/>
                </a:solidFill>
                <a:sym typeface="+mn-ea"/>
              </a:rPr>
              <a:t>5</a:t>
            </a:r>
            <a:r>
              <a:rPr lang="zh-CN" altLang="en-US" sz="1250" dirty="0">
                <a:solidFill>
                  <a:schemeClr val="tx1"/>
                </a:solidFill>
                <a:sym typeface="+mn-ea"/>
              </a:rPr>
              <a:t>个工作日，备案</a:t>
            </a:r>
            <a:r>
              <a:rPr lang="en-US" altLang="zh-CN" sz="1250" dirty="0">
                <a:solidFill>
                  <a:schemeClr val="tx1"/>
                </a:solidFill>
                <a:sym typeface="+mn-ea"/>
              </a:rPr>
              <a:t>1</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25" name="文本框 18"/>
          <p:cNvSpPr txBox="1"/>
          <p:nvPr/>
        </p:nvSpPr>
        <p:spPr>
          <a:xfrm>
            <a:off x="5266690" y="2137410"/>
            <a:ext cx="2455545" cy="2774315"/>
          </a:xfrm>
          <a:prstGeom prst="rect">
            <a:avLst/>
          </a:prstGeom>
          <a:noFill/>
          <a:ln w="0" cmpd="sng">
            <a:solidFill>
              <a:schemeClr val="tx1"/>
            </a:solidFill>
            <a:prstDash val="solid"/>
          </a:ln>
        </p:spPr>
        <p:txBody>
          <a:bodyPr wrap="square" rtlCol="0" anchor="ctr" anchorCtr="0">
            <a:noAutofit/>
          </a:bodyPr>
          <a:lstStyle/>
          <a:p>
            <a:pPr algn="ctr">
              <a:lnSpc>
                <a:spcPts val="1600"/>
              </a:lnSpc>
            </a:pPr>
            <a:endParaRPr lang="zh-CN" altLang="en-US" sz="1250" dirty="0">
              <a:solidFill>
                <a:schemeClr val="tx1"/>
              </a:solidFill>
              <a:sym typeface="+mn-ea"/>
            </a:endParaRPr>
          </a:p>
        </p:txBody>
      </p:sp>
      <p:sp>
        <p:nvSpPr>
          <p:cNvPr id="26" name="文本框 25"/>
          <p:cNvSpPr txBox="1"/>
          <p:nvPr/>
        </p:nvSpPr>
        <p:spPr>
          <a:xfrm>
            <a:off x="12675833" y="5872904"/>
            <a:ext cx="3968176" cy="4993459"/>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第三阶段可并联或并行办理其他事项</a:t>
            </a:r>
            <a:endParaRPr lang="zh-CN" altLang="en-US" sz="1460" b="1" dirty="0">
              <a:ln>
                <a:noFill/>
              </a:ln>
              <a:solidFill>
                <a:schemeClr val="tx1"/>
              </a:solidFill>
            </a:endParaRPr>
          </a:p>
        </p:txBody>
      </p:sp>
      <p:sp>
        <p:nvSpPr>
          <p:cNvPr id="27" name="文本框 26"/>
          <p:cNvSpPr txBox="1"/>
          <p:nvPr/>
        </p:nvSpPr>
        <p:spPr>
          <a:xfrm>
            <a:off x="9206230" y="2033270"/>
            <a:ext cx="2753360" cy="1706880"/>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250">
              <a:ln>
                <a:noFill/>
              </a:ln>
              <a:solidFill>
                <a:schemeClr val="tx1"/>
              </a:solidFill>
            </a:endParaRPr>
          </a:p>
        </p:txBody>
      </p:sp>
      <p:sp>
        <p:nvSpPr>
          <p:cNvPr id="28" name="文本框 27"/>
          <p:cNvSpPr txBox="1"/>
          <p:nvPr/>
        </p:nvSpPr>
        <p:spPr>
          <a:xfrm>
            <a:off x="621030" y="2139315"/>
            <a:ext cx="3114040" cy="3089275"/>
          </a:xfrm>
          <a:prstGeom prst="rect">
            <a:avLst/>
          </a:prstGeom>
          <a:noFill/>
          <a:ln w="9525" cmpd="sng">
            <a:solidFill>
              <a:srgbClr val="000000"/>
            </a:solidFill>
            <a:prstDash val="solid"/>
          </a:ln>
        </p:spPr>
        <p:txBody>
          <a:bodyPr wrap="square" bIns="0" rtlCol="0">
            <a:noAutofit/>
          </a:bodyPr>
          <a:lstStyle/>
          <a:p>
            <a:endParaRPr lang="zh-CN" altLang="en-US" sz="1840">
              <a:ln>
                <a:noFill/>
              </a:ln>
              <a:solidFill>
                <a:schemeClr val="tx1"/>
              </a:solidFill>
            </a:endParaRPr>
          </a:p>
        </p:txBody>
      </p:sp>
      <p:sp>
        <p:nvSpPr>
          <p:cNvPr id="29" name="文本框 28"/>
          <p:cNvSpPr txBox="1"/>
          <p:nvPr/>
        </p:nvSpPr>
        <p:spPr>
          <a:xfrm>
            <a:off x="716915" y="3209925"/>
            <a:ext cx="2888615" cy="861060"/>
          </a:xfrm>
          <a:prstGeom prst="rect">
            <a:avLst/>
          </a:prstGeom>
          <a:solidFill>
            <a:schemeClr val="bg1"/>
          </a:solidFill>
          <a:ln w="0" cmpd="sng">
            <a:solidFill>
              <a:srgbClr val="000000"/>
            </a:solidFill>
            <a:prstDash val="solid"/>
          </a:ln>
        </p:spPr>
        <p:txBody>
          <a:bodyPr wrap="square" rtlCol="0">
            <a:spAutoFit/>
          </a:bodyPr>
          <a:lstStyle/>
          <a:p>
            <a:r>
              <a:rPr lang="zh-CN" altLang="en-US" sz="1250" dirty="0">
                <a:ln>
                  <a:noFill/>
                </a:ln>
                <a:solidFill>
                  <a:schemeClr val="tx1"/>
                </a:solidFill>
              </a:rPr>
              <a:t>全省工程建设项目（审批、核准类），立项前须进行项目用地合规性检测，符合空间规划或依法依规解决规划问题后可办理立项用地规划许可阶段审批事项。</a:t>
            </a:r>
            <a:endParaRPr lang="zh-CN" altLang="en-US" sz="1250" dirty="0">
              <a:ln>
                <a:noFill/>
              </a:ln>
              <a:solidFill>
                <a:schemeClr val="tx1"/>
              </a:solidFill>
            </a:endParaRPr>
          </a:p>
        </p:txBody>
      </p:sp>
      <p:sp>
        <p:nvSpPr>
          <p:cNvPr id="30" name="文本框 29"/>
          <p:cNvSpPr txBox="1"/>
          <p:nvPr/>
        </p:nvSpPr>
        <p:spPr>
          <a:xfrm>
            <a:off x="106045" y="110490"/>
            <a:ext cx="20948015" cy="1245235"/>
          </a:xfrm>
          <a:prstGeom prst="rect">
            <a:avLst/>
          </a:prstGeom>
          <a:noFill/>
        </p:spPr>
        <p:txBody>
          <a:bodyPr wrap="square" rtlCol="0">
            <a:spAutoFit/>
          </a:bodyPr>
          <a:lstStyle/>
          <a:p>
            <a:r>
              <a:rPr lang="zh-CN" altLang="en-US" sz="2500" dirty="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500" dirty="0">
              <a:solidFill>
                <a:schemeClr val="tx1"/>
              </a:solidFill>
              <a:latin typeface="黑体" panose="02010609060101010101" pitchFamily="49" charset="-122"/>
              <a:ea typeface="黑体" panose="02010609060101010101" pitchFamily="49" charset="-122"/>
              <a:sym typeface="+mn-ea"/>
            </a:endParaRPr>
          </a:p>
          <a:p>
            <a:pPr algn="ctr"/>
            <a:r>
              <a:rPr lang="zh-CN" altLang="en-US" sz="2500" dirty="0">
                <a:solidFill>
                  <a:schemeClr val="tx1"/>
                </a:solidFill>
                <a:latin typeface="黑体" panose="02010609060101010101" pitchFamily="49" charset="-122"/>
                <a:ea typeface="黑体" panose="02010609060101010101" pitchFamily="49" charset="-122"/>
                <a:sym typeface="+mn-ea"/>
              </a:rPr>
              <a:t>（其它类房屋建筑和城市基础设施工程项目）  总审批时限：</a:t>
            </a:r>
            <a:r>
              <a:rPr lang="en-US" altLang="zh-CN" sz="2500" dirty="0">
                <a:solidFill>
                  <a:schemeClr val="tx1"/>
                </a:solidFill>
                <a:latin typeface="黑体" panose="02010609060101010101" pitchFamily="49" charset="-122"/>
                <a:ea typeface="黑体" panose="02010609060101010101" pitchFamily="49" charset="-122"/>
                <a:sym typeface="+mn-ea"/>
              </a:rPr>
              <a:t>100</a:t>
            </a:r>
            <a:r>
              <a:rPr lang="zh-CN" altLang="en-US" sz="2500" dirty="0">
                <a:solidFill>
                  <a:schemeClr val="tx1"/>
                </a:solidFill>
                <a:latin typeface="黑体" panose="02010609060101010101" pitchFamily="49" charset="-122"/>
                <a:ea typeface="黑体" panose="02010609060101010101" pitchFamily="49" charset="-122"/>
                <a:sym typeface="+mn-ea"/>
              </a:rPr>
              <a:t>个工作日以内</a:t>
            </a:r>
            <a:endParaRPr lang="zh-CN" altLang="en-US" sz="2500" dirty="0">
              <a:solidFill>
                <a:schemeClr val="tx1"/>
              </a:solidFill>
              <a:latin typeface="黑体" panose="02010609060101010101" pitchFamily="49" charset="-122"/>
              <a:ea typeface="黑体" panose="02010609060101010101" pitchFamily="49" charset="-122"/>
            </a:endParaRPr>
          </a:p>
          <a:p>
            <a:pPr algn="ctr"/>
            <a:endParaRPr lang="zh-CN" altLang="en-US" sz="2500" dirty="0">
              <a:solidFill>
                <a:schemeClr val="tx1"/>
              </a:solidFill>
              <a:latin typeface="黑体" panose="02010609060101010101" pitchFamily="49" charset="-122"/>
              <a:ea typeface="黑体" panose="02010609060101010101" pitchFamily="49" charset="-122"/>
            </a:endParaRPr>
          </a:p>
        </p:txBody>
      </p:sp>
      <p:sp>
        <p:nvSpPr>
          <p:cNvPr id="31" name="五边形 2"/>
          <p:cNvSpPr/>
          <p:nvPr/>
        </p:nvSpPr>
        <p:spPr>
          <a:xfrm>
            <a:off x="613900" y="1039835"/>
            <a:ext cx="3781640" cy="628399"/>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a:solidFill>
                  <a:schemeClr val="tx1"/>
                </a:solidFill>
              </a:rPr>
              <a:t>项目策划生成</a:t>
            </a:r>
            <a:endParaRPr lang="zh-CN" altLang="en-US" sz="1840" b="1">
              <a:solidFill>
                <a:schemeClr val="tx1"/>
              </a:solidFill>
            </a:endParaRPr>
          </a:p>
        </p:txBody>
      </p:sp>
      <p:sp>
        <p:nvSpPr>
          <p:cNvPr id="32" name="任意多边形 6"/>
          <p:cNvSpPr/>
          <p:nvPr/>
        </p:nvSpPr>
        <p:spPr>
          <a:xfrm>
            <a:off x="12698348" y="1039835"/>
            <a:ext cx="4111054" cy="628399"/>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a:t>
            </a:r>
            <a:endParaRPr lang="zh-CN" altLang="en-US" sz="1840" b="1" dirty="0">
              <a:solidFill>
                <a:schemeClr val="tx1"/>
              </a:solidFill>
            </a:endParaRPr>
          </a:p>
          <a:p>
            <a:pPr algn="ctr"/>
            <a:r>
              <a:rPr lang="zh-CN" altLang="en-US" sz="1840" b="1" dirty="0">
                <a:solidFill>
                  <a:schemeClr val="tx1"/>
                </a:solidFill>
              </a:rPr>
              <a:t> 第三阶段（施工许可阶段）</a:t>
            </a:r>
            <a:endParaRPr lang="en-US" altLang="zh-CN" sz="1840" b="1" dirty="0">
              <a:solidFill>
                <a:schemeClr val="tx1"/>
              </a:solidFill>
            </a:endParaRPr>
          </a:p>
          <a:p>
            <a:pPr algn="ctr"/>
            <a:endParaRPr lang="en-US" altLang="zh-CN" sz="1840" b="1" dirty="0">
              <a:solidFill>
                <a:schemeClr val="tx1"/>
              </a:solidFill>
            </a:endParaRPr>
          </a:p>
        </p:txBody>
      </p:sp>
      <p:sp>
        <p:nvSpPr>
          <p:cNvPr id="33" name="任意多边形 7"/>
          <p:cNvSpPr/>
          <p:nvPr/>
        </p:nvSpPr>
        <p:spPr>
          <a:xfrm>
            <a:off x="16799699" y="1039815"/>
            <a:ext cx="3993005" cy="628555"/>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a:solidFill>
                  <a:schemeClr val="tx1"/>
                </a:solidFill>
              </a:rPr>
              <a:t>第四阶段（竣工验收阶段）</a:t>
            </a:r>
            <a:endParaRPr lang="zh-CN" altLang="en-US" sz="1840" b="1">
              <a:solidFill>
                <a:schemeClr val="tx1"/>
              </a:solidFill>
            </a:endParaRPr>
          </a:p>
        </p:txBody>
      </p:sp>
      <p:cxnSp>
        <p:nvCxnSpPr>
          <p:cNvPr id="34" name="直接连接符 33"/>
          <p:cNvCxnSpPr/>
          <p:nvPr>
            <p:custDataLst>
              <p:tags r:id="rId1"/>
            </p:custDataLst>
          </p:nvPr>
        </p:nvCxnSpPr>
        <p:spPr>
          <a:xfrm>
            <a:off x="741375" y="5804637"/>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35" name="组合 34"/>
          <p:cNvGrpSpPr/>
          <p:nvPr>
            <p:custDataLst>
              <p:tags r:id="rId2"/>
            </p:custDataLst>
          </p:nvPr>
        </p:nvGrpSpPr>
        <p:grpSpPr>
          <a:xfrm>
            <a:off x="4380310" y="1039815"/>
            <a:ext cx="16415701" cy="628555"/>
            <a:chOff x="7311" y="1572"/>
            <a:chExt cx="24817" cy="950"/>
          </a:xfrm>
        </p:grpSpPr>
        <p:sp>
          <p:nvSpPr>
            <p:cNvPr id="36" name="任意多边形 16"/>
            <p:cNvSpPr/>
            <p:nvPr/>
          </p:nvSpPr>
          <p:spPr>
            <a:xfrm>
              <a:off x="7311" y="1572"/>
              <a:ext cx="6215"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a:t>
              </a:r>
              <a:endParaRPr lang="zh-CN" altLang="en-US" sz="1840" b="1" dirty="0">
                <a:solidFill>
                  <a:schemeClr val="tx1"/>
                </a:solidFill>
              </a:endParaRPr>
            </a:p>
            <a:p>
              <a:pPr algn="ctr"/>
              <a:r>
                <a:rPr lang="zh-CN" altLang="en-US" sz="1840" b="1" dirty="0">
                  <a:solidFill>
                    <a:schemeClr val="tx1"/>
                  </a:solidFill>
                </a:rPr>
                <a:t>第一阶段（立项用地规划许可阶段）</a:t>
              </a:r>
              <a:endParaRPr lang="en-US" altLang="zh-CN" sz="1840" b="1" dirty="0">
                <a:solidFill>
                  <a:schemeClr val="tx1"/>
                </a:solidFill>
              </a:endParaRPr>
            </a:p>
            <a:p>
              <a:pPr algn="ctr"/>
              <a:endParaRPr lang="en-US" altLang="zh-CN" sz="1840" b="1" dirty="0">
                <a:solidFill>
                  <a:schemeClr val="tx1"/>
                </a:solidFill>
              </a:endParaRPr>
            </a:p>
          </p:txBody>
        </p:sp>
        <p:sp>
          <p:nvSpPr>
            <p:cNvPr id="37" name="任意多边形 17"/>
            <p:cNvSpPr/>
            <p:nvPr/>
          </p:nvSpPr>
          <p:spPr>
            <a:xfrm>
              <a:off x="13549" y="1572"/>
              <a:ext cx="6303"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a:t>
              </a:r>
              <a:endParaRPr lang="zh-CN" altLang="en-US" sz="1840" b="1" dirty="0">
                <a:solidFill>
                  <a:schemeClr val="tx1"/>
                </a:solidFill>
              </a:endParaRPr>
            </a:p>
            <a:p>
              <a:pPr algn="ctr"/>
              <a:r>
                <a:rPr lang="zh-CN" altLang="en-US" sz="1840" b="1" dirty="0">
                  <a:solidFill>
                    <a:schemeClr val="tx1"/>
                  </a:solidFill>
                </a:rPr>
                <a:t>第二阶段（工程建设许可阶段）</a:t>
              </a:r>
              <a:endParaRPr lang="en-US" altLang="zh-CN" sz="1840" b="1" dirty="0">
                <a:solidFill>
                  <a:schemeClr val="tx1"/>
                </a:solidFill>
              </a:endParaRPr>
            </a:p>
            <a:p>
              <a:pPr algn="ctr"/>
              <a:endParaRPr lang="en-US" altLang="zh-CN" sz="1840" b="1" dirty="0">
                <a:solidFill>
                  <a:schemeClr val="tx1"/>
                </a:solidFill>
              </a:endParaRPr>
            </a:p>
          </p:txBody>
        </p:sp>
        <p:sp>
          <p:nvSpPr>
            <p:cNvPr id="39" name="任意多边形 19"/>
            <p:cNvSpPr/>
            <p:nvPr/>
          </p:nvSpPr>
          <p:spPr>
            <a:xfrm>
              <a:off x="26091"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a:t>
              </a:r>
              <a:endParaRPr lang="zh-CN" altLang="en-US" sz="1840" b="1" dirty="0">
                <a:solidFill>
                  <a:schemeClr val="tx1"/>
                </a:solidFill>
              </a:endParaRPr>
            </a:p>
            <a:p>
              <a:pPr algn="ctr"/>
              <a:r>
                <a:rPr lang="zh-CN" altLang="en-US" sz="1840" b="1" dirty="0">
                  <a:solidFill>
                    <a:schemeClr val="tx1"/>
                  </a:solidFill>
                </a:rPr>
                <a:t>第四阶段（竣工验收阶段）</a:t>
              </a:r>
              <a:endParaRPr lang="en-US" altLang="zh-CN" sz="1840" b="1" dirty="0">
                <a:solidFill>
                  <a:schemeClr val="tx1"/>
                </a:solidFill>
              </a:endParaRPr>
            </a:p>
            <a:p>
              <a:pPr algn="ctr"/>
              <a:endParaRPr lang="en-US" altLang="zh-CN" sz="1840" b="1" dirty="0">
                <a:solidFill>
                  <a:schemeClr val="tx1"/>
                </a:solidFill>
              </a:endParaRPr>
            </a:p>
          </p:txBody>
        </p:sp>
      </p:grpSp>
      <p:cxnSp>
        <p:nvCxnSpPr>
          <p:cNvPr id="40" name="直接箭头连接符 39"/>
          <p:cNvCxnSpPr/>
          <p:nvPr>
            <p:custDataLst>
              <p:tags r:id="rId3"/>
            </p:custDataLst>
          </p:nvPr>
        </p:nvCxnSpPr>
        <p:spPr>
          <a:xfrm>
            <a:off x="3809145" y="2659782"/>
            <a:ext cx="1229637" cy="591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9205595" y="2033270"/>
            <a:ext cx="2753995" cy="1706245"/>
          </a:xfrm>
          <a:prstGeom prst="rect">
            <a:avLst/>
          </a:prstGeom>
          <a:solidFill>
            <a:schemeClr val="bg1"/>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建设工程规划类许可证核发</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（组织相关部门并联审查修建性详细规划、总平面图、建设工程设计方案，审批时限：</a:t>
            </a:r>
            <a:r>
              <a:rPr lang="en-US" altLang="zh-CN" sz="1250" dirty="0">
                <a:ln>
                  <a:noFill/>
                </a:ln>
                <a:solidFill>
                  <a:schemeClr val="tx1"/>
                </a:solidFill>
                <a:latin typeface="等线" panose="02010600030101010101" charset="-122"/>
                <a:ea typeface="等线" panose="02010600030101010101" charset="-122"/>
                <a:cs typeface="等线" panose="02010600030101010101" charset="-122"/>
                <a:sym typeface="+mn-ea"/>
              </a:rPr>
              <a:t>20</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个工作日；核发建筑工程规划许可证：</a:t>
            </a:r>
            <a:r>
              <a:rPr lang="en-US" altLang="zh-CN" sz="1250" dirty="0">
                <a:ln>
                  <a:noFill/>
                </a:ln>
                <a:solidFill>
                  <a:schemeClr val="tx1"/>
                </a:solidFill>
                <a:latin typeface="等线" panose="02010600030101010101" charset="-122"/>
                <a:ea typeface="等线" panose="02010600030101010101" charset="-122"/>
                <a:cs typeface="等线" panose="02010600030101010101" charset="-122"/>
                <a:sym typeface="+mn-ea"/>
              </a:rPr>
              <a:t>3</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个工作日）</a:t>
            </a:r>
            <a:endParaRPr lang="en-US" altLang="zh-CN" sz="125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（审批时限：20+</a:t>
            </a:r>
            <a:r>
              <a:rPr lang="en-US" altLang="zh-CN" sz="1250" dirty="0">
                <a:solidFill>
                  <a:schemeClr val="tx1"/>
                </a:solidFill>
                <a:latin typeface="等线" panose="02010600030101010101" charset="-122"/>
                <a:ea typeface="等线" panose="02010600030101010101" charset="-122"/>
                <a:cs typeface="等线" panose="02010600030101010101" charset="-122"/>
                <a:sym typeface="+mn-ea"/>
              </a:rPr>
              <a:t>3</a:t>
            </a: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工作日）</a:t>
            </a:r>
            <a:endParaRPr lang="zh-CN" altLang="en-US" sz="1250" dirty="0">
              <a:ln>
                <a:noFill/>
              </a:ln>
              <a:solidFill>
                <a:schemeClr val="tx1"/>
              </a:solidFill>
              <a:effectLst>
                <a:glow rad="228600">
                  <a:schemeClr val="accent4">
                    <a:satMod val="175000"/>
                    <a:alpha val="40000"/>
                  </a:schemeClr>
                </a:glow>
              </a:effectLst>
              <a:latin typeface="等线" panose="02010600030101010101" charset="-122"/>
              <a:ea typeface="等线" panose="02010600030101010101" charset="-122"/>
              <a:cs typeface="等线" panose="02010600030101010101" charset="-122"/>
              <a:sym typeface="+mn-ea"/>
            </a:endParaRPr>
          </a:p>
        </p:txBody>
      </p:sp>
      <p:cxnSp>
        <p:nvCxnSpPr>
          <p:cNvPr id="42" name="直接箭头连接符 41"/>
          <p:cNvCxnSpPr/>
          <p:nvPr>
            <p:custDataLst>
              <p:tags r:id="rId4"/>
            </p:custDataLst>
          </p:nvPr>
        </p:nvCxnSpPr>
        <p:spPr>
          <a:xfrm>
            <a:off x="8015432" y="2665699"/>
            <a:ext cx="1116243"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custDataLst>
              <p:tags r:id="rId5"/>
            </p:custDataLst>
          </p:nvPr>
        </p:nvCxnSpPr>
        <p:spPr>
          <a:xfrm>
            <a:off x="12033908" y="2665699"/>
            <a:ext cx="1190660"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文本框 43"/>
          <p:cNvSpPr txBox="1"/>
          <p:nvPr>
            <p:custDataLst>
              <p:tags r:id="rId6"/>
            </p:custDataLst>
          </p:nvPr>
        </p:nvSpPr>
        <p:spPr>
          <a:xfrm>
            <a:off x="17838373" y="2137879"/>
            <a:ext cx="2604568" cy="1867312"/>
          </a:xfrm>
          <a:prstGeom prst="rect">
            <a:avLst/>
          </a:prstGeom>
          <a:noFill/>
          <a:ln w="9525" cmpd="sng">
            <a:solidFill>
              <a:schemeClr val="tx1"/>
            </a:solidFill>
            <a:prstDash val="solid"/>
          </a:ln>
        </p:spPr>
        <p:txBody>
          <a:bodyPr wrap="square" bIns="0" rtlCol="0">
            <a:noAutofit/>
          </a:bodyPr>
          <a:lstStyle/>
          <a:p>
            <a:endParaRPr lang="en-US" altLang="zh-CN" sz="1250">
              <a:ln>
                <a:noFill/>
              </a:ln>
              <a:solidFill>
                <a:schemeClr val="tx1"/>
              </a:solidFill>
            </a:endParaRPr>
          </a:p>
        </p:txBody>
      </p:sp>
      <p:sp>
        <p:nvSpPr>
          <p:cNvPr id="45" name="文本框 44"/>
          <p:cNvSpPr txBox="1"/>
          <p:nvPr/>
        </p:nvSpPr>
        <p:spPr>
          <a:xfrm>
            <a:off x="17912789" y="3186613"/>
            <a:ext cx="2455735" cy="744162"/>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2000"/>
              </a:lnSpc>
            </a:pPr>
            <a:r>
              <a:rPr lang="zh-CN" altLang="en-US" sz="1250" dirty="0">
                <a:ln>
                  <a:noFill/>
                </a:ln>
                <a:solidFill>
                  <a:schemeClr val="tx1"/>
                </a:solidFill>
                <a:sym typeface="+mn-ea"/>
              </a:rPr>
              <a:t>建设工程竣工验收备案</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46" name="文本框 45"/>
          <p:cNvSpPr txBox="1"/>
          <p:nvPr/>
        </p:nvSpPr>
        <p:spPr>
          <a:xfrm>
            <a:off x="17912789" y="2245038"/>
            <a:ext cx="2455735" cy="867159"/>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rPr>
              <a:t>联合验收（自然资源、消防、人防、档案等）</a:t>
            </a:r>
            <a:endParaRPr lang="en-US" alt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8</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47" name="直接箭头连接符 46"/>
          <p:cNvCxnSpPr/>
          <p:nvPr>
            <p:custDataLst>
              <p:tags r:id="rId7"/>
            </p:custDataLst>
          </p:nvPr>
        </p:nvCxnSpPr>
        <p:spPr>
          <a:xfrm>
            <a:off x="16424465" y="2665699"/>
            <a:ext cx="1339492"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0582891" y="3739968"/>
            <a:ext cx="1811391" cy="1973174"/>
            <a:chOff x="16996" y="5585"/>
            <a:chExt cx="1874" cy="2983"/>
          </a:xfrm>
        </p:grpSpPr>
        <p:sp>
          <p:nvSpPr>
            <p:cNvPr id="49" name="文本框 48"/>
            <p:cNvSpPr txBox="1"/>
            <p:nvPr/>
          </p:nvSpPr>
          <p:spPr>
            <a:xfrm>
              <a:off x="17303" y="7448"/>
              <a:ext cx="1567" cy="1120"/>
            </a:xfrm>
            <a:prstGeom prst="rect">
              <a:avLst/>
            </a:prstGeom>
            <a:solidFill>
              <a:schemeClr val="bg1"/>
            </a:solidFill>
            <a:ln w="9525"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市政公用设施报装</a:t>
              </a:r>
              <a:endParaRPr lang="zh-CN" altLang="en-US" sz="1250" dirty="0">
                <a:ln>
                  <a:noFill/>
                </a:ln>
                <a:solidFill>
                  <a:schemeClr val="tx1"/>
                </a:solidFill>
                <a:sym typeface="+mn-ea"/>
              </a:endParaRPr>
            </a:p>
          </p:txBody>
        </p:sp>
        <p:cxnSp>
          <p:nvCxnSpPr>
            <p:cNvPr id="50" name="肘形连接符 70"/>
            <p:cNvCxnSpPr>
              <a:stCxn id="27" idx="2"/>
              <a:endCxn id="49" idx="1"/>
            </p:cNvCxnSpPr>
            <p:nvPr>
              <p:custDataLst>
                <p:tags r:id="rId8"/>
              </p:custDataLst>
            </p:nvPr>
          </p:nvCxnSpPr>
          <p:spPr>
            <a:xfrm rot="5400000" flipV="1">
              <a:off x="15938" y="6643"/>
              <a:ext cx="2423" cy="307"/>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1" name="文本框 50"/>
          <p:cNvSpPr txBox="1"/>
          <p:nvPr/>
        </p:nvSpPr>
        <p:spPr>
          <a:xfrm>
            <a:off x="614045" y="16515715"/>
            <a:ext cx="20480020" cy="1886585"/>
          </a:xfrm>
          <a:prstGeom prst="rect">
            <a:avLst/>
          </a:prstGeom>
          <a:noFill/>
        </p:spPr>
        <p:txBody>
          <a:bodyPr wrap="square" rtlCol="0">
            <a:spAutoFit/>
          </a:bodyPr>
          <a:lstStyle/>
          <a:p>
            <a:r>
              <a:rPr lang="zh-CN" altLang="en-US" sz="1460" dirty="0">
                <a:solidFill>
                  <a:schemeClr val="tx1"/>
                </a:solidFill>
              </a:rPr>
              <a:t>注：</a:t>
            </a:r>
            <a:r>
              <a:rPr lang="en-US" altLang="zh-CN" sz="1460" dirty="0">
                <a:solidFill>
                  <a:schemeClr val="tx1"/>
                </a:solidFill>
              </a:rPr>
              <a:t>1</a:t>
            </a:r>
            <a:r>
              <a:rPr lang="zh-CN" altLang="en-US" sz="1460" dirty="0">
                <a:solidFill>
                  <a:schemeClr val="tx1"/>
                </a:solidFill>
              </a:rPr>
              <a:t>、该类型涵盖房屋建筑和城市基础设施工程项目可能需要办理的所有行政审批和技术审查事项，由项目属地有关部门根据项目实际情况，依法办理有关事项。</a:t>
            </a:r>
            <a:r>
              <a:rPr lang="zh-CN" altLang="en-US" sz="1460" dirty="0">
                <a:solidFill>
                  <a:schemeClr val="tx1"/>
                </a:solidFill>
                <a:sym typeface="+mn-ea"/>
              </a:rPr>
              <a:t>地质灾害危险性评估、地震安全性评价等强制性评估和中介事项，建设单位可根据工程项目实际情况，在相应阶段自行办理。涉及《</a:t>
            </a:r>
            <a:r>
              <a:rPr lang="zh-CN" altLang="en-US" sz="1460" dirty="0">
                <a:solidFill>
                  <a:schemeClr val="tx1"/>
                </a:solidFill>
              </a:rPr>
              <a:t>建设工程消防设计审查验收管理暂行规定》（中华人民共和国住房和城乡建设部令第51号）第十七条规</a:t>
            </a:r>
            <a:r>
              <a:rPr lang="zh-CN" altLang="en-US" sz="1460" dirty="0">
                <a:solidFill>
                  <a:schemeClr val="tx1"/>
                </a:solidFill>
                <a:sym typeface="+mn-ea"/>
              </a:rPr>
              <a:t>定情形的工程建设项目，需在施工图设计文件审查前，由住房城乡建设主管部门组织消防设计专家论证，时限为</a:t>
            </a:r>
            <a:r>
              <a:rPr lang="en-US" altLang="zh-CN" sz="1460" dirty="0">
                <a:solidFill>
                  <a:schemeClr val="tx1"/>
                </a:solidFill>
                <a:sym typeface="+mn-ea"/>
              </a:rPr>
              <a:t>11</a:t>
            </a:r>
            <a:r>
              <a:rPr lang="zh-CN" altLang="en-US" sz="1460" dirty="0">
                <a:solidFill>
                  <a:schemeClr val="tx1"/>
                </a:solidFill>
                <a:sym typeface="+mn-ea"/>
              </a:rPr>
              <a:t>个工作日；</a:t>
            </a:r>
            <a:r>
              <a:rPr lang="en-US" altLang="zh-CN" sz="1460" dirty="0">
                <a:solidFill>
                  <a:schemeClr val="tx1"/>
                </a:solidFill>
              </a:rPr>
              <a:t>2</a:t>
            </a:r>
            <a:r>
              <a:rPr lang="zh-CN" altLang="en-US" sz="1460" dirty="0">
                <a:solidFill>
                  <a:schemeClr val="tx1"/>
                </a:solidFill>
              </a:rPr>
              <a:t>、虚线框内的事项实行并联审批；</a:t>
            </a:r>
            <a:r>
              <a:rPr lang="en-US" altLang="zh-CN" sz="1460" dirty="0">
                <a:solidFill>
                  <a:schemeClr val="tx1"/>
                </a:solidFill>
              </a:rPr>
              <a:t>3</a:t>
            </a:r>
            <a:r>
              <a:rPr lang="zh-CN" altLang="en-US" sz="1460" dirty="0">
                <a:solidFill>
                  <a:schemeClr val="tx1"/>
                </a:solidFill>
              </a:rPr>
              <a:t>、审批时限自受理之日起计算。行政审批、备案和依法由政府组织、委托或购买服务的技术审查、中介服务均计入相应审批事项的审批时限；市政公用服务报装办理时间计入审批总时限。</a:t>
            </a:r>
            <a:r>
              <a:rPr lang="en-US" altLang="zh-CN" sz="1460" dirty="0">
                <a:solidFill>
                  <a:schemeClr val="tx1"/>
                </a:solidFill>
              </a:rPr>
              <a:t>                                                                                                                                       4</a:t>
            </a:r>
            <a:r>
              <a:rPr lang="zh-CN" altLang="en-US" sz="1460" dirty="0">
                <a:solidFill>
                  <a:schemeClr val="tx1"/>
                </a:solidFill>
              </a:rPr>
              <a:t>、</a:t>
            </a:r>
            <a:r>
              <a:rPr lang="en-US" altLang="zh-CN" sz="1460" dirty="0">
                <a:solidFill>
                  <a:schemeClr val="tx1"/>
                </a:solidFill>
              </a:rPr>
              <a:t>施工图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en-US" altLang="zh-CN" sz="1460" dirty="0">
              <a:solidFill>
                <a:schemeClr val="tx1"/>
              </a:solidFill>
            </a:endParaRPr>
          </a:p>
          <a:p>
            <a:endParaRPr lang="zh-CN" altLang="en-US" sz="1460" dirty="0">
              <a:solidFill>
                <a:schemeClr val="tx1"/>
              </a:solidFill>
            </a:endParaRPr>
          </a:p>
          <a:p>
            <a:endParaRPr lang="zh-CN" altLang="en-US" sz="1460" strike="sngStrike" dirty="0">
              <a:ln>
                <a:noFill/>
              </a:ln>
              <a:solidFill>
                <a:schemeClr val="tx1"/>
              </a:solidFill>
            </a:endParaRPr>
          </a:p>
        </p:txBody>
      </p:sp>
      <p:sp>
        <p:nvSpPr>
          <p:cNvPr id="52" name="文本框 51"/>
          <p:cNvSpPr txBox="1"/>
          <p:nvPr/>
        </p:nvSpPr>
        <p:spPr>
          <a:xfrm>
            <a:off x="5091430" y="2033270"/>
            <a:ext cx="2774950" cy="3679825"/>
          </a:xfrm>
          <a:prstGeom prst="rect">
            <a:avLst/>
          </a:prstGeom>
          <a:noFill/>
          <a:ln w="9525" cmpd="sng">
            <a:solidFill>
              <a:srgbClr val="000000"/>
            </a:solidFill>
            <a:prstDash val="solid"/>
          </a:ln>
        </p:spPr>
        <p:txBody>
          <a:bodyPr wrap="square" bIns="0" rtlCol="0">
            <a:noAutofit/>
          </a:bodyPr>
          <a:lstStyle/>
          <a:p>
            <a:endParaRPr lang="en-US" altLang="zh-CN" sz="1250">
              <a:ln>
                <a:noFill/>
              </a:ln>
              <a:solidFill>
                <a:schemeClr val="tx1"/>
              </a:solidFill>
            </a:endParaRPr>
          </a:p>
        </p:txBody>
      </p:sp>
      <p:sp>
        <p:nvSpPr>
          <p:cNvPr id="54" name="文本框 58"/>
          <p:cNvSpPr txBox="1"/>
          <p:nvPr>
            <p:custDataLst>
              <p:tags r:id="rId9"/>
            </p:custDataLst>
          </p:nvPr>
        </p:nvSpPr>
        <p:spPr>
          <a:xfrm>
            <a:off x="13298983" y="2137879"/>
            <a:ext cx="3051065" cy="3075068"/>
          </a:xfrm>
          <a:prstGeom prst="rect">
            <a:avLst/>
          </a:prstGeom>
          <a:noFill/>
          <a:ln w="9525" cmpd="sng">
            <a:solidFill>
              <a:srgbClr val="000000"/>
            </a:solidFill>
            <a:prstDash val="solid"/>
          </a:ln>
        </p:spPr>
        <p:txBody>
          <a:bodyPr wrap="square" bIns="0" rtlCol="0">
            <a:noAutofit/>
          </a:bodyPr>
          <a:lstStyle/>
          <a:p>
            <a:endParaRPr lang="en-US" altLang="zh-CN" sz="1250">
              <a:ln>
                <a:noFill/>
              </a:ln>
              <a:solidFill>
                <a:schemeClr val="tx1"/>
              </a:solidFill>
            </a:endParaRPr>
          </a:p>
        </p:txBody>
      </p:sp>
      <p:sp>
        <p:nvSpPr>
          <p:cNvPr id="55" name="文本框 64"/>
          <p:cNvSpPr txBox="1"/>
          <p:nvPr/>
        </p:nvSpPr>
        <p:spPr>
          <a:xfrm>
            <a:off x="13447816" y="4079607"/>
            <a:ext cx="2753400" cy="901776"/>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50" dirty="0" smtClean="0">
                <a:solidFill>
                  <a:schemeClr val="tx1"/>
                </a:solidFill>
                <a:latin typeface="等线" panose="02010600030101010101" charset="-122"/>
                <a:ea typeface="等线" panose="02010600030101010101" charset="-122"/>
                <a:cs typeface="等线" panose="02010600030101010101" charset="-122"/>
                <a:sym typeface="+mn-ea"/>
              </a:rPr>
              <a:t>建设工程质量安全监督手续和人防工程质量监督手续并核发建筑工程施工许可证</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56" name="文本框 105"/>
          <p:cNvSpPr txBox="1"/>
          <p:nvPr/>
        </p:nvSpPr>
        <p:spPr>
          <a:xfrm>
            <a:off x="13447816" y="2302876"/>
            <a:ext cx="2753400" cy="1520190"/>
          </a:xfrm>
          <a:prstGeom prst="rect">
            <a:avLst/>
          </a:prstGeom>
          <a:solidFill>
            <a:schemeClr val="bg1"/>
          </a:solidFill>
          <a:ln w="9525" cmpd="sng">
            <a:solidFill>
              <a:srgbClr val="000000"/>
            </a:solidFill>
            <a:prstDash val="dash"/>
          </a:ln>
        </p:spPr>
        <p:txBody>
          <a:bodyPr wrap="square" bIns="0" rtlCol="0" anchor="ctr" anchorCtr="0">
            <a:spAutoFit/>
          </a:bodyPr>
          <a:lstStyle/>
          <a:p>
            <a:pPr algn="ctr">
              <a:lnSpc>
                <a:spcPts val="2000"/>
              </a:lnSpc>
              <a:buClrTx/>
              <a:buSzTx/>
              <a:buNone/>
            </a:pPr>
            <a:r>
              <a:rPr lang="zh-CN" sz="1250" dirty="0">
                <a:ln>
                  <a:noFill/>
                </a:ln>
                <a:solidFill>
                  <a:schemeClr val="tx1"/>
                </a:solidFill>
                <a:sym typeface="+mn-ea"/>
              </a:rPr>
              <a:t>施工图设计文件审查（多图联审，</a:t>
            </a:r>
            <a:endParaRPr lang="en-US" altLang="zh-CN" sz="1250" dirty="0">
              <a:ln>
                <a:noFill/>
              </a:ln>
              <a:solidFill>
                <a:schemeClr val="tx1"/>
              </a:solidFill>
              <a:sym typeface="+mn-ea"/>
            </a:endParaRPr>
          </a:p>
          <a:p>
            <a:pPr algn="ctr">
              <a:lnSpc>
                <a:spcPts val="2000"/>
              </a:lnSpc>
              <a:buClrTx/>
              <a:buSzTx/>
              <a:buNone/>
            </a:pPr>
            <a:r>
              <a:rPr lang="zh-CN" sz="1250" dirty="0">
                <a:ln>
                  <a:noFill/>
                </a:ln>
                <a:solidFill>
                  <a:schemeClr val="tx1"/>
                </a:solidFill>
                <a:sym typeface="+mn-ea"/>
              </a:rPr>
              <a:t>含消防、人防等）</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11+13+5</a:t>
            </a:r>
            <a:r>
              <a:rPr lang="zh-CN" altLang="en-US" sz="1250" dirty="0">
                <a:solidFill>
                  <a:schemeClr val="tx1"/>
                </a:solidFill>
                <a:sym typeface="+mn-ea"/>
              </a:rPr>
              <a:t>个工作日）</a:t>
            </a:r>
            <a:endParaRPr lang="en-US" altLang="zh-CN" sz="1250" dirty="0">
              <a:solidFill>
                <a:schemeClr val="tx1"/>
              </a:solidFill>
              <a:sym typeface="+mn-ea"/>
            </a:endParaRPr>
          </a:p>
          <a:p>
            <a:pPr algn="ctr"/>
            <a:endParaRPr lang="en-US" altLang="zh-CN" sz="1250" dirty="0">
              <a:solidFill>
                <a:schemeClr val="tx1"/>
              </a:solidFill>
              <a:sym typeface="+mn-ea"/>
            </a:endParaRPr>
          </a:p>
          <a:p>
            <a:pPr algn="ctr">
              <a:lnSpc>
                <a:spcPts val="2000"/>
              </a:lnSpc>
            </a:pPr>
            <a:r>
              <a:rPr lang="zh-CN" altLang="en-US" sz="1250" dirty="0">
                <a:solidFill>
                  <a:schemeClr val="tx1"/>
                </a:solidFill>
                <a:sym typeface="+mn-ea"/>
              </a:rPr>
              <a:t>招标上限值评审</a:t>
            </a:r>
            <a:endParaRPr lang="en-US" altLang="zh-CN" sz="1250" dirty="0">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17</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57" name="直接连接符 56"/>
          <p:cNvCxnSpPr/>
          <p:nvPr/>
        </p:nvCxnSpPr>
        <p:spPr>
          <a:xfrm rot="10800000" flipH="1">
            <a:off x="13447816" y="3186613"/>
            <a:ext cx="2753400" cy="1654"/>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58" name="文本框 57"/>
          <p:cNvSpPr txBox="1"/>
          <p:nvPr/>
        </p:nvSpPr>
        <p:spPr>
          <a:xfrm>
            <a:off x="729615" y="2247265"/>
            <a:ext cx="2888615" cy="715010"/>
          </a:xfrm>
          <a:prstGeom prst="rect">
            <a:avLst/>
          </a:prstGeom>
          <a:solidFill>
            <a:schemeClr val="bg1"/>
          </a:solidFill>
          <a:ln w="9525" cmpd="sng">
            <a:solidFill>
              <a:schemeClr val="tx1"/>
            </a:solidFill>
            <a:prstDash val="solid"/>
          </a:ln>
        </p:spPr>
        <p:txBody>
          <a:bodyPr wrap="square" bIns="0" rtlCol="0">
            <a:noAutofit/>
          </a:bodyPr>
          <a:lstStyle/>
          <a:p>
            <a:pPr>
              <a:lnSpc>
                <a:spcPts val="1600"/>
              </a:lnSpc>
            </a:pPr>
            <a:r>
              <a:rPr lang="zh-CN" altLang="en-US" sz="1250" dirty="0">
                <a:solidFill>
                  <a:schemeClr val="tx1"/>
                </a:solidFill>
              </a:rPr>
              <a:t>各类开发区、工业园区、新区等推行</a:t>
            </a:r>
            <a:r>
              <a:rPr lang="zh-CN" altLang="en-US" sz="1250" dirty="0">
                <a:ln>
                  <a:noFill/>
                </a:ln>
                <a:solidFill>
                  <a:schemeClr val="tx1"/>
                </a:solidFill>
              </a:rPr>
              <a:t>区域评估，并将区域评估有关要求落实到地块上。</a:t>
            </a:r>
            <a:endParaRPr lang="zh-CN" altLang="en-US" sz="1250" dirty="0">
              <a:ln>
                <a:noFill/>
              </a:ln>
              <a:solidFill>
                <a:schemeClr val="tx1"/>
              </a:solidFill>
            </a:endParaRPr>
          </a:p>
        </p:txBody>
      </p:sp>
      <p:sp>
        <p:nvSpPr>
          <p:cNvPr id="59" name="文本框 58"/>
          <p:cNvSpPr txBox="1"/>
          <p:nvPr/>
        </p:nvSpPr>
        <p:spPr>
          <a:xfrm>
            <a:off x="734695" y="4318635"/>
            <a:ext cx="2882900" cy="860425"/>
          </a:xfrm>
          <a:prstGeom prst="rect">
            <a:avLst/>
          </a:prstGeom>
          <a:solidFill>
            <a:schemeClr val="bg1"/>
          </a:solidFill>
          <a:ln w="0" cmpd="sng">
            <a:solidFill>
              <a:srgbClr val="000000"/>
            </a:solidFill>
            <a:prstDash val="solid"/>
          </a:ln>
        </p:spPr>
        <p:txBody>
          <a:bodyPr wrap="square" rtlCol="0">
            <a:spAutoFit/>
          </a:bodyPr>
          <a:lstStyle/>
          <a:p>
            <a:r>
              <a:rPr lang="zh-CN" altLang="en-US" sz="1250" dirty="0">
                <a:ln>
                  <a:noFill/>
                </a:ln>
                <a:solidFill>
                  <a:schemeClr val="tx1"/>
                </a:solidFill>
              </a:rPr>
              <a:t>推行“用地清单制+告知承诺制”，将规划条件、管理要求及经济指标等要求统一落实到地块上，并作为土地划拨或挂牌出让条件。</a:t>
            </a:r>
            <a:endParaRPr lang="zh-CN" altLang="en-US" sz="1250" dirty="0">
              <a:ln>
                <a:noFill/>
              </a:ln>
              <a:solidFill>
                <a:schemeClr val="tx1"/>
              </a:solidFill>
            </a:endParaRPr>
          </a:p>
        </p:txBody>
      </p:sp>
      <p:cxnSp>
        <p:nvCxnSpPr>
          <p:cNvPr id="60" name="直接连接符 59"/>
          <p:cNvCxnSpPr/>
          <p:nvPr/>
        </p:nvCxnSpPr>
        <p:spPr>
          <a:xfrm>
            <a:off x="4395541" y="1344774"/>
            <a:ext cx="2646" cy="15120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488680" y="1355725"/>
            <a:ext cx="2540" cy="728472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2679827" y="1344774"/>
            <a:ext cx="2646" cy="10440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6800142" y="1405630"/>
            <a:ext cx="2646" cy="15120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custDataLst>
              <p:tags r:id="rId10"/>
            </p:custDataLst>
          </p:nvPr>
        </p:nvCxnSpPr>
        <p:spPr>
          <a:xfrm>
            <a:off x="781753" y="16439508"/>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2394732" y="5342717"/>
            <a:ext cx="47923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V="1">
            <a:off x="17171228" y="2682934"/>
            <a:ext cx="0" cy="26670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5266690" y="4922520"/>
            <a:ext cx="2455545" cy="699770"/>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sym typeface="+mn-ea"/>
              </a:rPr>
              <a:t>建设用地规划许可证核发</a:t>
            </a:r>
            <a:r>
              <a:rPr lang="zh-CN" altLang="en-US" sz="1250" dirty="0">
                <a:solidFill>
                  <a:schemeClr val="tx1"/>
                </a:solidFill>
                <a:sym typeface="+mn-ea"/>
              </a:rPr>
              <a:t>（审批时限：划拨</a:t>
            </a:r>
            <a:r>
              <a:rPr lang="en-US" altLang="zh-CN" sz="1250" dirty="0">
                <a:solidFill>
                  <a:schemeClr val="tx1"/>
                </a:solidFill>
                <a:sym typeface="+mn-ea"/>
              </a:rPr>
              <a:t>3</a:t>
            </a:r>
            <a:r>
              <a:rPr lang="zh-CN" altLang="en-US" sz="1250" dirty="0">
                <a:solidFill>
                  <a:schemeClr val="tx1"/>
                </a:solidFill>
                <a:sym typeface="+mn-ea"/>
              </a:rPr>
              <a:t>个工作日，出让</a:t>
            </a:r>
            <a:r>
              <a:rPr lang="en-US" altLang="zh-CN" sz="1250" dirty="0">
                <a:solidFill>
                  <a:schemeClr val="tx1"/>
                </a:solidFill>
                <a:sym typeface="+mn-ea"/>
              </a:rPr>
              <a:t>1</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68" name="文本框 67"/>
          <p:cNvSpPr txBox="1"/>
          <p:nvPr/>
        </p:nvSpPr>
        <p:spPr>
          <a:xfrm>
            <a:off x="4460365" y="5884123"/>
            <a:ext cx="3901367" cy="2914450"/>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第一阶段可并联或并行办理其他事项</a:t>
            </a:r>
            <a:endParaRPr lang="zh-CN" altLang="en-US" sz="1460" b="1" dirty="0">
              <a:ln>
                <a:noFill/>
              </a:ln>
              <a:solidFill>
                <a:schemeClr val="tx1"/>
              </a:solidFill>
            </a:endParaRPr>
          </a:p>
        </p:txBody>
      </p:sp>
      <p:sp>
        <p:nvSpPr>
          <p:cNvPr id="69" name="文本框 68"/>
          <p:cNvSpPr txBox="1"/>
          <p:nvPr/>
        </p:nvSpPr>
        <p:spPr>
          <a:xfrm>
            <a:off x="8679180" y="5929630"/>
            <a:ext cx="3749040" cy="388620"/>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第二阶段可并联或并行办理其他事项</a:t>
            </a:r>
            <a:endParaRPr lang="zh-CN" altLang="en-US" sz="1460" b="1" dirty="0">
              <a:ln>
                <a:noFill/>
              </a:ln>
              <a:solidFill>
                <a:schemeClr val="tx1"/>
              </a:solidFill>
            </a:endParaRPr>
          </a:p>
        </p:txBody>
      </p:sp>
      <p:sp>
        <p:nvSpPr>
          <p:cNvPr id="70" name="文本框 69"/>
          <p:cNvSpPr txBox="1"/>
          <p:nvPr/>
        </p:nvSpPr>
        <p:spPr>
          <a:xfrm>
            <a:off x="4641210" y="7112318"/>
            <a:ext cx="3638762" cy="599956"/>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rPr>
              <a:t>风景名胜区内建设活动审批</a:t>
            </a:r>
            <a:endParaRPr lang="zh-CN" altLang="en-US"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71" name="文本框 70"/>
          <p:cNvSpPr txBox="1"/>
          <p:nvPr/>
        </p:nvSpPr>
        <p:spPr>
          <a:xfrm>
            <a:off x="8566150" y="6395085"/>
            <a:ext cx="4032250" cy="63881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sym typeface="+mn-ea"/>
              </a:rPr>
              <a:t>新建</a:t>
            </a:r>
            <a:r>
              <a:rPr lang="zh-CN" altLang="en-US" sz="1250" dirty="0">
                <a:solidFill>
                  <a:schemeClr val="tx1"/>
                </a:solidFill>
                <a:sym typeface="+mn-ea"/>
              </a:rPr>
              <a:t>、扩建、改建建设</a:t>
            </a:r>
            <a:r>
              <a:rPr lang="zh-CN" sz="1250" dirty="0">
                <a:ln>
                  <a:noFill/>
                </a:ln>
                <a:solidFill>
                  <a:schemeClr val="tx1"/>
                </a:solidFill>
                <a:sym typeface="+mn-ea"/>
              </a:rPr>
              <a:t>工程避免</a:t>
            </a:r>
            <a:r>
              <a:rPr lang="zh-CN" altLang="en-US" sz="1250" dirty="0">
                <a:ln>
                  <a:noFill/>
                </a:ln>
                <a:solidFill>
                  <a:schemeClr val="tx1"/>
                </a:solidFill>
                <a:sym typeface="+mn-ea"/>
              </a:rPr>
              <a:t>危害</a:t>
            </a:r>
            <a:r>
              <a:rPr lang="zh-CN" sz="1250" dirty="0">
                <a:ln>
                  <a:noFill/>
                </a:ln>
                <a:solidFill>
                  <a:schemeClr val="tx1"/>
                </a:solidFill>
                <a:sym typeface="+mn-ea"/>
              </a:rPr>
              <a:t>气象探测环境审批</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11</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75" name="文本框 74"/>
          <p:cNvSpPr txBox="1"/>
          <p:nvPr/>
        </p:nvSpPr>
        <p:spPr>
          <a:xfrm>
            <a:off x="12877607" y="6228724"/>
            <a:ext cx="3721446" cy="674702"/>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雷电防护装置设计审核（特定项目）</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7</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76" name="文本框 75"/>
          <p:cNvSpPr txBox="1"/>
          <p:nvPr/>
        </p:nvSpPr>
        <p:spPr>
          <a:xfrm>
            <a:off x="12872977" y="6989418"/>
            <a:ext cx="3721446" cy="674702"/>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sym typeface="+mn-ea"/>
              </a:rPr>
              <a:t>市政设施建设类审批</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77" name="文本框 76"/>
          <p:cNvSpPr txBox="1"/>
          <p:nvPr/>
        </p:nvSpPr>
        <p:spPr>
          <a:xfrm>
            <a:off x="12872977" y="7755404"/>
            <a:ext cx="3721446" cy="674702"/>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sym typeface="+mn-ea"/>
              </a:rPr>
              <a:t>工程建设涉及城市绿地、树木审批</a:t>
            </a:r>
            <a:endParaRPr lang="zh-CN" sz="1250" dirty="0">
              <a:ln>
                <a:noFill/>
              </a:ln>
              <a:solidFill>
                <a:schemeClr val="tx1"/>
              </a:solidFill>
              <a:sym typeface="+mn-ea"/>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78" name="文本框 77"/>
          <p:cNvSpPr txBox="1"/>
          <p:nvPr/>
        </p:nvSpPr>
        <p:spPr>
          <a:xfrm>
            <a:off x="12872316" y="8512790"/>
            <a:ext cx="3722108" cy="67602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sym typeface="+mn-ea"/>
              </a:rPr>
              <a:t>因工程建设需要拆除、改动、迁移供水、排水与污水处理设施审核</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79" name="文本框 78"/>
          <p:cNvSpPr txBox="1"/>
          <p:nvPr/>
        </p:nvSpPr>
        <p:spPr>
          <a:xfrm>
            <a:off x="17075976" y="6212849"/>
            <a:ext cx="3513744" cy="787814"/>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雷电防护装置竣工验收</a:t>
            </a:r>
            <a:r>
              <a:rPr lang="zh-CN" altLang="en-US" sz="1250" dirty="0">
                <a:solidFill>
                  <a:schemeClr val="tx1"/>
                </a:solidFill>
              </a:rPr>
              <a:t>（特定项目）</a:t>
            </a:r>
            <a:endParaRPr lang="zh-CN" altLang="en-US" sz="1250" dirty="0">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0" name="文本框 79"/>
          <p:cNvSpPr txBox="1"/>
          <p:nvPr/>
        </p:nvSpPr>
        <p:spPr>
          <a:xfrm>
            <a:off x="17075314" y="9716671"/>
            <a:ext cx="3514405" cy="824857"/>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buClrTx/>
              <a:buSzTx/>
              <a:buNone/>
            </a:pPr>
            <a:r>
              <a:rPr lang="zh-CN" altLang="en-US" sz="1250" dirty="0">
                <a:ln>
                  <a:noFill/>
                </a:ln>
                <a:solidFill>
                  <a:schemeClr val="tx1"/>
                </a:solidFill>
              </a:rPr>
              <a:t>市政公用设施接入</a:t>
            </a:r>
            <a:endParaRPr lang="zh-CN" altLang="en-US" sz="1250" dirty="0">
              <a:ln>
                <a:noFill/>
              </a:ln>
              <a:solidFill>
                <a:schemeClr val="tx1"/>
              </a:solidFill>
            </a:endParaRPr>
          </a:p>
        </p:txBody>
      </p:sp>
      <p:sp>
        <p:nvSpPr>
          <p:cNvPr id="81" name="文本框 80"/>
          <p:cNvSpPr txBox="1"/>
          <p:nvPr/>
        </p:nvSpPr>
        <p:spPr>
          <a:xfrm>
            <a:off x="4625340" y="9371330"/>
            <a:ext cx="3779520" cy="651510"/>
          </a:xfrm>
          <a:prstGeom prst="rect">
            <a:avLst/>
          </a:prstGeom>
          <a:solidFill>
            <a:srgbClr val="D0CECE"/>
          </a:solidFill>
          <a:ln w="0" cmpd="sng">
            <a:solidFill>
              <a:srgbClr val="000000"/>
            </a:solidFill>
            <a:prstDash val="solid"/>
          </a:ln>
        </p:spPr>
        <p:txBody>
          <a:bodyPr wrap="square" bIns="0" rtlCol="0" anchor="ctr" anchorCtr="0">
            <a:noAutofit/>
          </a:bodyPr>
          <a:lstStyle/>
          <a:p>
            <a:pPr algn="ctr">
              <a:lnSpc>
                <a:spcPct val="100000"/>
              </a:lnSpc>
            </a:pPr>
            <a:r>
              <a:rPr lang="zh-CN" sz="1250" dirty="0">
                <a:ln>
                  <a:noFill/>
                </a:ln>
                <a:solidFill>
                  <a:schemeClr val="tx1"/>
                </a:solidFill>
              </a:rPr>
              <a:t>政府投资项目初步设计审批</a:t>
            </a:r>
            <a:endParaRPr lang="en-US" altLang="zh-CN" sz="1250" dirty="0">
              <a:ln>
                <a:noFill/>
              </a:ln>
              <a:solidFill>
                <a:schemeClr val="tx1"/>
              </a:solidFill>
            </a:endParaRPr>
          </a:p>
          <a:p>
            <a:pPr algn="ctr">
              <a:lnSpc>
                <a:spcPct val="100000"/>
              </a:lnSpc>
            </a:pPr>
            <a:r>
              <a:rPr lang="zh-CN" altLang="en-US" sz="1250" dirty="0">
                <a:solidFill>
                  <a:schemeClr val="tx1"/>
                </a:solidFill>
                <a:sym typeface="+mn-ea"/>
              </a:rPr>
              <a:t>（审批时限：</a:t>
            </a:r>
            <a:r>
              <a:rPr lang="en-US" altLang="zh-CN" sz="1250" dirty="0">
                <a:solidFill>
                  <a:schemeClr val="tx1"/>
                </a:solidFill>
                <a:sym typeface="+mn-ea"/>
              </a:rPr>
              <a:t>9</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2" name="文本框 81"/>
          <p:cNvSpPr txBox="1"/>
          <p:nvPr/>
        </p:nvSpPr>
        <p:spPr>
          <a:xfrm>
            <a:off x="4476902" y="11774714"/>
            <a:ext cx="12211451" cy="3773041"/>
          </a:xfrm>
          <a:prstGeom prst="rect">
            <a:avLst/>
          </a:prstGeom>
          <a:noFill/>
          <a:ln w="9525" cmpd="sng">
            <a:solidFill>
              <a:schemeClr val="bg1"/>
            </a:solidFill>
            <a:prstDash val="solid"/>
          </a:ln>
        </p:spPr>
        <p:txBody>
          <a:bodyPr wrap="square" bIns="0" rtlCol="0">
            <a:noAutofit/>
          </a:bodyPr>
          <a:lstStyle/>
          <a:p>
            <a:pPr algn="ctr"/>
            <a:endParaRPr lang="zh-CN" sz="1460" b="1">
              <a:ln>
                <a:noFill/>
              </a:ln>
              <a:solidFill>
                <a:schemeClr val="tx1"/>
              </a:solidFill>
            </a:endParaRPr>
          </a:p>
          <a:p>
            <a:pPr algn="ctr"/>
            <a:endParaRPr lang="zh-CN" sz="1460" b="1">
              <a:ln>
                <a:noFill/>
              </a:ln>
              <a:solidFill>
                <a:schemeClr val="tx1"/>
              </a:solidFill>
            </a:endParaRPr>
          </a:p>
          <a:p>
            <a:pPr algn="ctr"/>
            <a:endParaRPr lang="zh-CN" sz="1460" b="1">
              <a:ln>
                <a:noFill/>
              </a:ln>
              <a:solidFill>
                <a:schemeClr val="tx1"/>
              </a:solidFill>
            </a:endParaRPr>
          </a:p>
          <a:p>
            <a:pPr algn="ctr"/>
            <a:endParaRPr lang="zh-CN" sz="1460" b="1">
              <a:ln>
                <a:noFill/>
              </a:ln>
              <a:solidFill>
                <a:schemeClr val="tx1"/>
              </a:solidFill>
            </a:endParaRPr>
          </a:p>
          <a:p>
            <a:pPr algn="ctr"/>
            <a:endParaRPr lang="zh-CN" sz="1460" b="1">
              <a:ln>
                <a:noFill/>
              </a:ln>
              <a:solidFill>
                <a:schemeClr val="tx1"/>
              </a:solidFill>
            </a:endParaRPr>
          </a:p>
          <a:p>
            <a:pPr algn="ctr"/>
            <a:r>
              <a:rPr lang="zh-CN" sz="1460" b="1">
                <a:ln>
                  <a:noFill/>
                </a:ln>
                <a:solidFill>
                  <a:schemeClr val="tx1"/>
                </a:solidFill>
              </a:rPr>
              <a:t>第一、二、三阶段可并联或并行办理事项</a:t>
            </a:r>
            <a:endParaRPr lang="zh-CN" sz="1460" b="1">
              <a:ln>
                <a:noFill/>
              </a:ln>
              <a:solidFill>
                <a:schemeClr val="tx1"/>
              </a:solidFill>
            </a:endParaRPr>
          </a:p>
        </p:txBody>
      </p:sp>
      <p:sp>
        <p:nvSpPr>
          <p:cNvPr id="83" name="文本框 82"/>
          <p:cNvSpPr txBox="1"/>
          <p:nvPr/>
        </p:nvSpPr>
        <p:spPr>
          <a:xfrm>
            <a:off x="8731885" y="13219430"/>
            <a:ext cx="3943985" cy="72644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50000"/>
              </a:lnSpc>
            </a:pPr>
            <a:r>
              <a:rPr lang="zh-CN" sz="1250" dirty="0">
                <a:ln>
                  <a:noFill/>
                </a:ln>
                <a:solidFill>
                  <a:schemeClr val="tx1"/>
                </a:solidFill>
              </a:rPr>
              <a:t>建设项目环境影响评价审批</a:t>
            </a:r>
            <a:endParaRPr lang="en-US" altLang="zh-CN" sz="1250" dirty="0">
              <a:ln>
                <a:noFill/>
              </a:ln>
              <a:solidFill>
                <a:schemeClr val="tx1"/>
              </a:solidFill>
            </a:endParaRPr>
          </a:p>
          <a:p>
            <a:pPr algn="ctr">
              <a:lnSpc>
                <a:spcPct val="150000"/>
              </a:lnSpc>
            </a:pPr>
            <a:r>
              <a:rPr lang="zh-CN" altLang="en-US" sz="1250" dirty="0">
                <a:solidFill>
                  <a:schemeClr val="tx1"/>
                </a:solidFill>
                <a:sym typeface="+mn-ea"/>
              </a:rPr>
              <a:t>（审批时限：报告书</a:t>
            </a:r>
            <a:r>
              <a:rPr lang="en-US" altLang="zh-CN" sz="1250" dirty="0">
                <a:solidFill>
                  <a:schemeClr val="tx1"/>
                </a:solidFill>
                <a:sym typeface="+mn-ea"/>
              </a:rPr>
              <a:t>30</a:t>
            </a:r>
            <a:r>
              <a:rPr lang="zh-CN" altLang="en-US" sz="1250" dirty="0">
                <a:solidFill>
                  <a:schemeClr val="tx1"/>
                </a:solidFill>
                <a:sym typeface="+mn-ea"/>
              </a:rPr>
              <a:t>个工作日，报告表</a:t>
            </a:r>
            <a:r>
              <a:rPr lang="en-US" altLang="zh-CN" sz="1250" dirty="0">
                <a:solidFill>
                  <a:schemeClr val="tx1"/>
                </a:solidFill>
                <a:sym typeface="+mn-ea"/>
              </a:rPr>
              <a:t>20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4" name="文本框 83"/>
          <p:cNvSpPr txBox="1"/>
          <p:nvPr/>
        </p:nvSpPr>
        <p:spPr>
          <a:xfrm>
            <a:off x="4625340" y="15575915"/>
            <a:ext cx="3977005" cy="74993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生产建设项目水土保持方案审批</a:t>
            </a:r>
            <a:endParaRPr 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5" name="文本框 84"/>
          <p:cNvSpPr txBox="1"/>
          <p:nvPr/>
        </p:nvSpPr>
        <p:spPr>
          <a:xfrm>
            <a:off x="8736965" y="15575915"/>
            <a:ext cx="3945255" cy="74993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节能审查</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6" name="文本框 85"/>
          <p:cNvSpPr txBox="1"/>
          <p:nvPr/>
        </p:nvSpPr>
        <p:spPr>
          <a:xfrm>
            <a:off x="4641210" y="6395360"/>
            <a:ext cx="3638762" cy="63766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建设项目压覆重要矿产资源审批</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7" name="文本框 86"/>
          <p:cNvSpPr txBox="1"/>
          <p:nvPr/>
        </p:nvSpPr>
        <p:spPr>
          <a:xfrm>
            <a:off x="4625340" y="13219430"/>
            <a:ext cx="3976370" cy="72644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航道</a:t>
            </a:r>
            <a:r>
              <a:rPr lang="zh-CN" sz="1250" dirty="0">
                <a:ln>
                  <a:noFill/>
                </a:ln>
                <a:solidFill>
                  <a:schemeClr val="tx1"/>
                </a:solidFill>
                <a:sym typeface="+mn-ea"/>
              </a:rPr>
              <a:t>通航条件影响评价审核</a:t>
            </a: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8" name="文本框 87"/>
          <p:cNvSpPr txBox="1"/>
          <p:nvPr/>
        </p:nvSpPr>
        <p:spPr>
          <a:xfrm>
            <a:off x="17060762" y="7932679"/>
            <a:ext cx="3528958" cy="824857"/>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城镇排水与污水处理设施竣工验收备案</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89" name="文本框 88"/>
          <p:cNvSpPr txBox="1"/>
          <p:nvPr/>
        </p:nvSpPr>
        <p:spPr>
          <a:xfrm>
            <a:off x="17075976" y="8832943"/>
            <a:ext cx="3513744" cy="824857"/>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燃气设施建设工程竣工验收备案</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0" name="文本框 89"/>
          <p:cNvSpPr txBox="1"/>
          <p:nvPr/>
        </p:nvSpPr>
        <p:spPr>
          <a:xfrm>
            <a:off x="4625340" y="14008100"/>
            <a:ext cx="3977005" cy="69342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洪水影响评价审批</a:t>
            </a: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1" name="文本框 90"/>
          <p:cNvSpPr txBox="1"/>
          <p:nvPr/>
        </p:nvSpPr>
        <p:spPr>
          <a:xfrm>
            <a:off x="4625340" y="14763750"/>
            <a:ext cx="3977005" cy="74993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rPr>
              <a:t>建设工程文物保护和考古许可</a:t>
            </a:r>
            <a:endParaRPr lang="zh-CN" altLang="en-US"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2" name="文本框 91"/>
          <p:cNvSpPr txBox="1"/>
          <p:nvPr/>
        </p:nvSpPr>
        <p:spPr>
          <a:xfrm>
            <a:off x="8731885" y="14763750"/>
            <a:ext cx="3941445" cy="74993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占用农业灌溉</a:t>
            </a:r>
            <a:r>
              <a:rPr lang="zh-CN" altLang="en-US" sz="1250" dirty="0">
                <a:ln>
                  <a:noFill/>
                </a:ln>
                <a:solidFill>
                  <a:schemeClr val="tx1"/>
                </a:solidFill>
              </a:rPr>
              <a:t>水源</a:t>
            </a:r>
            <a:r>
              <a:rPr lang="zh-CN" sz="1250" dirty="0">
                <a:ln>
                  <a:noFill/>
                </a:ln>
                <a:solidFill>
                  <a:schemeClr val="tx1"/>
                </a:solidFill>
              </a:rPr>
              <a:t>、灌排工程设施审批</a:t>
            </a:r>
            <a:endParaRPr 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3" name="文本框 92"/>
          <p:cNvSpPr txBox="1"/>
          <p:nvPr/>
        </p:nvSpPr>
        <p:spPr>
          <a:xfrm>
            <a:off x="8626475" y="10132695"/>
            <a:ext cx="3835400" cy="75755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ct val="100000"/>
              </a:lnSpc>
            </a:pPr>
            <a:r>
              <a:rPr lang="zh-CN" sz="1250" dirty="0">
                <a:ln>
                  <a:noFill/>
                </a:ln>
                <a:solidFill>
                  <a:schemeClr val="tx1"/>
                </a:solidFill>
              </a:rPr>
              <a:t>涉及国家安全事项的建设项目审批</a:t>
            </a:r>
            <a:endParaRPr lang="en-US" altLang="zh-CN" sz="1250" dirty="0">
              <a:ln>
                <a:noFill/>
              </a:ln>
              <a:solidFill>
                <a:schemeClr val="tx1"/>
              </a:solidFill>
            </a:endParaRPr>
          </a:p>
          <a:p>
            <a:pPr algn="ctr">
              <a:lnSpc>
                <a:spcPct val="100000"/>
              </a:lnSpc>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4" name="文本框 133"/>
          <p:cNvSpPr txBox="1"/>
          <p:nvPr/>
        </p:nvSpPr>
        <p:spPr>
          <a:xfrm>
            <a:off x="17060762" y="7091285"/>
            <a:ext cx="3528958" cy="75011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rPr>
              <a:t>涉及国家安全事项的建设项目审批</a:t>
            </a:r>
            <a:endParaRPr lang="zh-CN" sz="1250" dirty="0">
              <a:ln>
                <a:noFill/>
              </a:ln>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8</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5" name="文本框 85"/>
          <p:cNvSpPr txBox="1"/>
          <p:nvPr/>
        </p:nvSpPr>
        <p:spPr>
          <a:xfrm>
            <a:off x="8731885" y="14008100"/>
            <a:ext cx="3940810" cy="69342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solidFill>
                  <a:schemeClr val="tx1"/>
                </a:solidFill>
                <a:sym typeface="+mn-ea"/>
              </a:rPr>
              <a:t>跨越、穿越公路修建桥梁、渡槽或者架设、埋设管线（道）、电缆等设施审批（审批时限：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6" name="文本框 76"/>
          <p:cNvSpPr txBox="1"/>
          <p:nvPr/>
        </p:nvSpPr>
        <p:spPr>
          <a:xfrm>
            <a:off x="8626475" y="9371330"/>
            <a:ext cx="3835400" cy="651510"/>
          </a:xfrm>
          <a:prstGeom prst="rect">
            <a:avLst/>
          </a:prstGeom>
          <a:solidFill>
            <a:srgbClr val="D0CECE"/>
          </a:solidFill>
          <a:ln w="0" cmpd="sng">
            <a:solidFill>
              <a:srgbClr val="000000"/>
            </a:solidFill>
            <a:prstDash val="solid"/>
          </a:ln>
        </p:spPr>
        <p:txBody>
          <a:bodyPr wrap="square" bIns="0" rtlCol="0" anchor="ctr" anchorCtr="0">
            <a:noAutofit/>
          </a:bodyPr>
          <a:lstStyle/>
          <a:p>
            <a:pPr algn="ctr">
              <a:lnSpc>
                <a:spcPct val="100000"/>
              </a:lnSpc>
            </a:pPr>
            <a:r>
              <a:rPr lang="zh-CN" altLang="en-US" sz="1250" dirty="0">
                <a:solidFill>
                  <a:schemeClr val="tx1"/>
                </a:solidFill>
              </a:rPr>
              <a:t> 政府投资项目初步设计概算审批</a:t>
            </a:r>
            <a:endParaRPr lang="en-US" altLang="zh-CN" sz="1250" dirty="0">
              <a:solidFill>
                <a:schemeClr val="tx1"/>
              </a:solidFill>
            </a:endParaRPr>
          </a:p>
          <a:p>
            <a:pPr algn="ctr">
              <a:lnSpc>
                <a:spcPct val="100000"/>
              </a:lnSpc>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97" name="文本框 97"/>
          <p:cNvSpPr txBox="1"/>
          <p:nvPr/>
        </p:nvSpPr>
        <p:spPr>
          <a:xfrm>
            <a:off x="4625340" y="10132695"/>
            <a:ext cx="3779520" cy="758190"/>
          </a:xfrm>
          <a:prstGeom prst="rect">
            <a:avLst/>
          </a:prstGeom>
          <a:solidFill>
            <a:srgbClr val="D0CECE"/>
          </a:solidFill>
          <a:ln w="0" cmpd="sng">
            <a:solidFill>
              <a:srgbClr val="000000"/>
            </a:solidFill>
            <a:prstDash val="solid"/>
          </a:ln>
        </p:spPr>
        <p:txBody>
          <a:bodyPr wrap="square" bIns="0" rtlCol="0" anchor="ctr" anchorCtr="0">
            <a:noAutofit/>
          </a:bodyPr>
          <a:lstStyle/>
          <a:p>
            <a:pPr algn="ctr">
              <a:lnSpc>
                <a:spcPct val="100000"/>
              </a:lnSpc>
            </a:pPr>
            <a:r>
              <a:rPr lang="zh-CN" altLang="en-US" sz="1250" dirty="0">
                <a:solidFill>
                  <a:schemeClr val="tx1"/>
                </a:solidFill>
                <a:sym typeface="+mn-ea"/>
              </a:rPr>
              <a:t>筹备设立（含扩建、异地重建）宗教活动场所以及宗教活动场所内改建或者新建建筑物审批（审批时限：</a:t>
            </a:r>
            <a:r>
              <a:rPr lang="en-US" altLang="zh-CN" sz="1250" dirty="0">
                <a:solidFill>
                  <a:schemeClr val="tx1"/>
                </a:solidFill>
                <a:sym typeface="+mn-ea"/>
              </a:rPr>
              <a:t> 13</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98" name="文本框 97"/>
          <p:cNvSpPr txBox="1"/>
          <p:nvPr/>
        </p:nvSpPr>
        <p:spPr>
          <a:xfrm>
            <a:off x="4632325" y="7841615"/>
            <a:ext cx="3638550" cy="78422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sym typeface="+mn-ea"/>
              </a:rPr>
              <a:t>建设项目使用林地（含临时使用）及在森林和野生动物类型自然保护区或森林公园建设审批（核</a:t>
            </a:r>
            <a:r>
              <a:rPr lang="en-US" altLang="zh-CN" sz="1250" dirty="0">
                <a:solidFill>
                  <a:schemeClr val="tx1"/>
                </a:solidFill>
                <a:sym typeface="+mn-ea"/>
              </a:rPr>
              <a:t>)</a:t>
            </a: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99" name="直接连接符 98"/>
          <p:cNvCxnSpPr/>
          <p:nvPr>
            <p:custDataLst>
              <p:tags r:id="rId11"/>
            </p:custDataLst>
          </p:nvPr>
        </p:nvCxnSpPr>
        <p:spPr>
          <a:xfrm>
            <a:off x="742064" y="12854843"/>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0" name="文本框 97"/>
          <p:cNvSpPr txBox="1"/>
          <p:nvPr/>
        </p:nvSpPr>
        <p:spPr>
          <a:xfrm>
            <a:off x="8626475" y="11000105"/>
            <a:ext cx="3836035" cy="80518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危险化学品建设项目安全条件审查</a:t>
            </a:r>
            <a:r>
              <a:rPr lang="zh-CN" altLang="en-US" sz="1250" dirty="0">
                <a:solidFill>
                  <a:schemeClr val="tx1"/>
                </a:solidFill>
                <a:sym typeface="+mn-ea"/>
              </a:rPr>
              <a:t>（审批时限：</a:t>
            </a:r>
            <a:r>
              <a:rPr lang="en-US" altLang="zh-CN" sz="1250" dirty="0">
                <a:solidFill>
                  <a:schemeClr val="tx1"/>
                </a:solidFill>
                <a:sym typeface="+mn-ea"/>
              </a:rPr>
              <a:t>19</a:t>
            </a:r>
            <a:r>
              <a:rPr lang="zh-CN" altLang="en-US" sz="1250" dirty="0">
                <a:solidFill>
                  <a:schemeClr val="tx1"/>
                </a:solidFill>
                <a:sym typeface="+mn-ea"/>
              </a:rPr>
              <a:t>个工作日，在建设工程规划类许可证核发前办理</a:t>
            </a:r>
            <a:endParaRPr lang="zh-CN" altLang="en-US" sz="1250" dirty="0">
              <a:solidFill>
                <a:schemeClr val="tx1"/>
              </a:solidFill>
              <a:sym typeface="+mn-ea"/>
            </a:endParaRPr>
          </a:p>
          <a:p>
            <a:pPr algn="ctr">
              <a:lnSpc>
                <a:spcPts val="2000"/>
              </a:lnSpc>
            </a:pPr>
            <a:r>
              <a:rPr lang="zh-CN" altLang="en-US" sz="1250" dirty="0">
                <a:solidFill>
                  <a:schemeClr val="tx1"/>
                </a:solidFill>
                <a:sym typeface="+mn-ea"/>
              </a:rPr>
              <a:t>完成即可）</a:t>
            </a:r>
            <a:endParaRPr lang="zh-CN" altLang="en-US" sz="1250" dirty="0">
              <a:ln>
                <a:noFill/>
              </a:ln>
              <a:solidFill>
                <a:schemeClr val="tx1"/>
              </a:solidFill>
              <a:sym typeface="+mn-ea"/>
            </a:endParaRPr>
          </a:p>
        </p:txBody>
      </p:sp>
      <p:sp>
        <p:nvSpPr>
          <p:cNvPr id="101" name="文本框 76"/>
          <p:cNvSpPr txBox="1"/>
          <p:nvPr/>
        </p:nvSpPr>
        <p:spPr>
          <a:xfrm>
            <a:off x="4625340" y="11000740"/>
            <a:ext cx="3778885" cy="80518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ct val="100000"/>
              </a:lnSpc>
            </a:pPr>
            <a:r>
              <a:rPr lang="zh-CN" altLang="en-US" sz="1250" dirty="0">
                <a:solidFill>
                  <a:schemeClr val="tx1"/>
                </a:solidFill>
                <a:sym typeface="+mn-ea"/>
              </a:rPr>
              <a:t>超限高层建筑工程抗震设防审批</a:t>
            </a:r>
            <a:endParaRPr lang="zh-CN" altLang="en-US" sz="1250" dirty="0">
              <a:solidFill>
                <a:schemeClr val="tx1"/>
              </a:solidFill>
              <a:sym typeface="+mn-ea"/>
            </a:endParaRPr>
          </a:p>
          <a:p>
            <a:pPr algn="ctr">
              <a:lnSpc>
                <a:spcPct val="100000"/>
              </a:lnSpc>
            </a:pP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02" name="文本框 97"/>
          <p:cNvSpPr txBox="1"/>
          <p:nvPr/>
        </p:nvSpPr>
        <p:spPr>
          <a:xfrm>
            <a:off x="8566150" y="7133590"/>
            <a:ext cx="4023360" cy="83566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sym typeface="+mn-ea"/>
              </a:rPr>
              <a:t>应建防空地下室的民用建筑项目报建审批</a:t>
            </a:r>
            <a:endParaRPr lang="zh-CN" altLang="en-US" sz="1250" dirty="0">
              <a:solidFill>
                <a:schemeClr val="tx1"/>
              </a:solidFill>
              <a:sym typeface="+mn-ea"/>
            </a:endParaRPr>
          </a:p>
          <a:p>
            <a:pPr algn="ctr">
              <a:lnSpc>
                <a:spcPts val="2000"/>
              </a:lnSpc>
            </a:pPr>
            <a:r>
              <a:rPr lang="zh-CN" altLang="en-US" sz="1250" dirty="0">
                <a:solidFill>
                  <a:schemeClr val="tx1"/>
                </a:solidFill>
                <a:sym typeface="+mn-ea"/>
              </a:rPr>
              <a:t>或防空地下室易地建设审批</a:t>
            </a:r>
            <a:endParaRPr lang="en-US" altLang="zh-CN" sz="1250" dirty="0">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03" name="文本框 76"/>
          <p:cNvSpPr txBox="1"/>
          <p:nvPr/>
        </p:nvSpPr>
        <p:spPr>
          <a:xfrm>
            <a:off x="8602980" y="12264390"/>
            <a:ext cx="7991475" cy="47371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endParaRPr lang="zh-CN" altLang="en-US" sz="1250" dirty="0">
              <a:solidFill>
                <a:schemeClr val="tx1"/>
              </a:solidFill>
              <a:sym typeface="+mn-ea"/>
            </a:endParaRPr>
          </a:p>
          <a:p>
            <a:pPr algn="ctr">
              <a:lnSpc>
                <a:spcPts val="2000"/>
              </a:lnSpc>
            </a:pPr>
            <a:r>
              <a:rPr lang="zh-CN" altLang="en-US" sz="1250" dirty="0">
                <a:solidFill>
                  <a:schemeClr val="tx1"/>
                </a:solidFill>
                <a:sym typeface="+mn-ea"/>
              </a:rPr>
              <a:t>建设项目安全设施设计审查（审批时限：</a:t>
            </a:r>
            <a:r>
              <a:rPr lang="en-US" altLang="zh-CN" sz="1250" dirty="0">
                <a:solidFill>
                  <a:schemeClr val="tx1"/>
                </a:solidFill>
                <a:sym typeface="+mn-ea"/>
              </a:rPr>
              <a:t>20</a:t>
            </a:r>
            <a:r>
              <a:rPr lang="zh-CN" altLang="en-US" sz="1250" dirty="0">
                <a:solidFill>
                  <a:schemeClr val="tx1"/>
                </a:solidFill>
                <a:sym typeface="+mn-ea"/>
              </a:rPr>
              <a:t>个工作日）</a:t>
            </a:r>
            <a:endParaRPr lang="zh-CN" altLang="en-US" sz="1250" dirty="0">
              <a:solidFill>
                <a:schemeClr val="tx1"/>
              </a:solidFill>
              <a:sym typeface="+mn-ea"/>
            </a:endParaRPr>
          </a:p>
          <a:p>
            <a:pPr algn="ctr">
              <a:lnSpc>
                <a:spcPts val="2000"/>
              </a:lnSpc>
            </a:pPr>
            <a:endParaRPr lang="zh-CN" altLang="en-US" sz="1250" dirty="0">
              <a:solidFill>
                <a:schemeClr val="tx1"/>
              </a:solidFill>
              <a:sym typeface="+mn-ea"/>
            </a:endParaRPr>
          </a:p>
        </p:txBody>
      </p:sp>
      <p:sp>
        <p:nvSpPr>
          <p:cNvPr id="105" name="文本框 104"/>
          <p:cNvSpPr txBox="1"/>
          <p:nvPr/>
        </p:nvSpPr>
        <p:spPr>
          <a:xfrm>
            <a:off x="11148060" y="11881485"/>
            <a:ext cx="3149600" cy="315595"/>
          </a:xfrm>
          <a:prstGeom prst="rect">
            <a:avLst/>
          </a:prstGeom>
          <a:noFill/>
        </p:spPr>
        <p:txBody>
          <a:bodyPr wrap="none" rtlCol="0" anchor="t">
            <a:spAutoFit/>
          </a:bodyPr>
          <a:lstStyle/>
          <a:p>
            <a:pPr algn="ctr">
              <a:buClrTx/>
              <a:buSzTx/>
              <a:buFontTx/>
            </a:pPr>
            <a:r>
              <a:rPr lang="zh-CN" sz="1460" b="1">
                <a:ln>
                  <a:noFill/>
                </a:ln>
                <a:solidFill>
                  <a:schemeClr val="tx1"/>
                </a:solidFill>
                <a:sym typeface="+mn-ea"/>
              </a:rPr>
              <a:t>第二、三阶段可并联或并行办理事项</a:t>
            </a:r>
            <a:endParaRPr lang="zh-CN" sz="1460" b="1">
              <a:ln>
                <a:noFill/>
              </a:ln>
              <a:solidFill>
                <a:schemeClr val="tx1"/>
              </a:solidFill>
              <a:sym typeface="+mn-ea"/>
            </a:endParaRPr>
          </a:p>
        </p:txBody>
      </p:sp>
      <p:sp>
        <p:nvSpPr>
          <p:cNvPr id="106" name="文本框 105"/>
          <p:cNvSpPr txBox="1"/>
          <p:nvPr/>
        </p:nvSpPr>
        <p:spPr>
          <a:xfrm>
            <a:off x="12738735" y="13219430"/>
            <a:ext cx="3855720" cy="72644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50000"/>
              </a:lnSpc>
            </a:pPr>
            <a:endParaRPr lang="zh-CN" altLang="en-US" sz="1250" dirty="0">
              <a:solidFill>
                <a:schemeClr val="tx1"/>
              </a:solidFill>
              <a:sym typeface="+mn-ea"/>
            </a:endParaRPr>
          </a:p>
          <a:p>
            <a:pPr algn="ctr">
              <a:lnSpc>
                <a:spcPct val="150000"/>
              </a:lnSpc>
            </a:pPr>
            <a:r>
              <a:rPr lang="zh-CN" altLang="en-US" sz="1250" dirty="0">
                <a:solidFill>
                  <a:schemeClr val="tx1"/>
                </a:solidFill>
                <a:sym typeface="+mn-ea"/>
              </a:rPr>
              <a:t>取水许可审批（审批时限：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a:p>
            <a:pPr algn="ctr">
              <a:lnSpc>
                <a:spcPct val="150000"/>
              </a:lnSpc>
            </a:pPr>
            <a:endParaRPr lang="zh-CN" altLang="en-US" sz="1250" dirty="0">
              <a:solidFill>
                <a:schemeClr val="tx1"/>
              </a:solidFill>
              <a:sym typeface="+mn-ea"/>
            </a:endParaRPr>
          </a:p>
        </p:txBody>
      </p:sp>
      <p:sp>
        <p:nvSpPr>
          <p:cNvPr id="107" name="文本框 106"/>
          <p:cNvSpPr txBox="1"/>
          <p:nvPr/>
        </p:nvSpPr>
        <p:spPr>
          <a:xfrm>
            <a:off x="12750800" y="13991590"/>
            <a:ext cx="3844290" cy="72644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00000"/>
              </a:lnSpc>
            </a:pPr>
            <a:r>
              <a:rPr lang="zh-CN" altLang="en-US" sz="1250" dirty="0">
                <a:solidFill>
                  <a:schemeClr val="tx1"/>
                </a:solidFill>
                <a:sym typeface="+mn-ea"/>
              </a:rPr>
              <a:t>医疗机构放射诊疗建设项目职业病</a:t>
            </a:r>
            <a:endParaRPr lang="zh-CN" altLang="en-US" sz="1250" dirty="0">
              <a:solidFill>
                <a:schemeClr val="tx1"/>
              </a:solidFill>
              <a:sym typeface="+mn-ea"/>
            </a:endParaRPr>
          </a:p>
          <a:p>
            <a:pPr algn="ctr">
              <a:lnSpc>
                <a:spcPct val="100000"/>
              </a:lnSpc>
            </a:pPr>
            <a:r>
              <a:rPr lang="zh-CN" altLang="en-US" sz="1250" dirty="0">
                <a:solidFill>
                  <a:schemeClr val="tx1"/>
                </a:solidFill>
                <a:sym typeface="+mn-ea"/>
              </a:rPr>
              <a:t>危害预评价报告审核（审批时限：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0" name="文本框 109"/>
          <p:cNvSpPr txBox="1"/>
          <p:nvPr/>
        </p:nvSpPr>
        <p:spPr>
          <a:xfrm>
            <a:off x="4655185" y="8973185"/>
            <a:ext cx="7915275" cy="381000"/>
          </a:xfrm>
          <a:prstGeom prst="rect">
            <a:avLst/>
          </a:prstGeom>
          <a:noFill/>
          <a:ln w="9525" cmpd="sng">
            <a:solidFill>
              <a:schemeClr val="bg1"/>
            </a:solidFill>
            <a:prstDash val="solid"/>
          </a:ln>
        </p:spPr>
        <p:txBody>
          <a:bodyPr wrap="square" bIns="0" rtlCol="0">
            <a:noAutofit/>
          </a:bodyPr>
          <a:lstStyle/>
          <a:p>
            <a:pPr algn="ctr"/>
            <a:r>
              <a:rPr lang="zh-CN" sz="1460" b="1">
                <a:ln>
                  <a:noFill/>
                </a:ln>
                <a:solidFill>
                  <a:schemeClr val="tx1"/>
                </a:solidFill>
              </a:rPr>
              <a:t>第一、二阶段可并联或并行办理事项</a:t>
            </a:r>
            <a:endParaRPr lang="zh-CN" sz="1460" b="1">
              <a:ln>
                <a:noFill/>
              </a:ln>
              <a:solidFill>
                <a:schemeClr val="tx1"/>
              </a:solidFill>
            </a:endParaRPr>
          </a:p>
        </p:txBody>
      </p:sp>
      <p:cxnSp>
        <p:nvCxnSpPr>
          <p:cNvPr id="111" name="直接连接符 110"/>
          <p:cNvCxnSpPr/>
          <p:nvPr/>
        </p:nvCxnSpPr>
        <p:spPr>
          <a:xfrm>
            <a:off x="5265420" y="3423285"/>
            <a:ext cx="245554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5266690" y="2771775"/>
            <a:ext cx="245554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5262245" y="4166235"/>
            <a:ext cx="245554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14" name="文本框 97"/>
          <p:cNvSpPr txBox="1"/>
          <p:nvPr/>
        </p:nvSpPr>
        <p:spPr>
          <a:xfrm>
            <a:off x="8566150" y="8068945"/>
            <a:ext cx="4022725" cy="59182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城市地下空间开发利用中人防工程报建审批</a:t>
            </a:r>
            <a:endParaRPr lang="en-US" altLang="zh-CN" sz="1250" dirty="0">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800735" y="922020"/>
            <a:ext cx="19219545" cy="14380210"/>
            <a:chOff x="1261" y="1452"/>
            <a:chExt cx="30267" cy="22646"/>
          </a:xfrm>
        </p:grpSpPr>
        <p:sp>
          <p:nvSpPr>
            <p:cNvPr id="7" name="文本框 6"/>
            <p:cNvSpPr txBox="1"/>
            <p:nvPr/>
          </p:nvSpPr>
          <p:spPr>
            <a:xfrm>
              <a:off x="9463" y="1452"/>
              <a:ext cx="14520" cy="749"/>
            </a:xfrm>
            <a:prstGeom prst="rect">
              <a:avLst/>
            </a:prstGeom>
            <a:noFill/>
          </p:spPr>
          <p:txBody>
            <a:bodyPr wrap="square" rtlCol="0">
              <a:spAutoFit/>
            </a:bodyPr>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1261" y="23228"/>
              <a:ext cx="18322" cy="871"/>
            </a:xfrm>
            <a:prstGeom prst="rect">
              <a:avLst/>
            </a:prstGeom>
            <a:noFill/>
          </p:spPr>
          <p:txBody>
            <a:bodyPr wrap="square" rtlCol="0">
              <a:spAutoFit/>
            </a:bodyPr>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8" cy="4542"/>
              <a:chOff x="28176" y="15882"/>
              <a:chExt cx="4028"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5" name="矩形 24"/>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6" name="矩形 25"/>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6" name="矩形 5"/>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6"/>
</p:tagLst>
</file>

<file path=ppt/tags/tag10.xml><?xml version="1.0" encoding="utf-8"?>
<p:tagLst xmlns:p="http://schemas.openxmlformats.org/presentationml/2006/main">
  <p:tag name="WM_BEAUTIFY_ZORDER_FLAG_TAG" val="6"/>
</p:tagLst>
</file>

<file path=ppt/tags/tag11.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8"/>
</p:tagLst>
</file>

<file path=ppt/tags/tag3.xml><?xml version="1.0" encoding="utf-8"?>
<p:tagLst xmlns:p="http://schemas.openxmlformats.org/presentationml/2006/main">
  <p:tag name="WM_BEAUTIFY_ZORDER_FLAG_TAG" val="12"/>
</p:tagLst>
</file>

<file path=ppt/tags/tag4.xml><?xml version="1.0" encoding="utf-8"?>
<p:tagLst xmlns:p="http://schemas.openxmlformats.org/presentationml/2006/main">
  <p:tag name="WM_BEAUTIFY_ZORDER_FLAG_TAG" val="16"/>
</p:tagLst>
</file>

<file path=ppt/tags/tag5.xml><?xml version="1.0" encoding="utf-8"?>
<p:tagLst xmlns:p="http://schemas.openxmlformats.org/presentationml/2006/main">
  <p:tag name="WM_BEAUTIFY_ZORDER_FLAG_TAG" val="18"/>
</p:tagLst>
</file>

<file path=ppt/tags/tag6.xml><?xml version="1.0" encoding="utf-8"?>
<p:tagLst xmlns:p="http://schemas.openxmlformats.org/presentationml/2006/main">
  <p:tag name="WM_BEAUTIFY_ZORDER_FLAG_TAG" val="23"/>
</p:tagLst>
</file>

<file path=ppt/tags/tag7.xml><?xml version="1.0" encoding="utf-8"?>
<p:tagLst xmlns:p="http://schemas.openxmlformats.org/presentationml/2006/main">
  <p:tag name="WM_BEAUTIFY_ZORDER_FLAG_TAG" val="26"/>
</p:tagLst>
</file>

<file path=ppt/tags/tag8.xml><?xml version="1.0" encoding="utf-8"?>
<p:tagLst xmlns:p="http://schemas.openxmlformats.org/presentationml/2006/main">
  <p:tag name="WM_BEAUTIFY_ZORDER_FLAG_TAG" val="22"/>
</p:tagLst>
</file>

<file path=ppt/tags/tag9.xml><?xml version="1.0" encoding="utf-8"?>
<p:tagLst xmlns:p="http://schemas.openxmlformats.org/presentationml/2006/main">
  <p:tag name="WM_BEAUTIFY_ZORDER_FLAG_TAG" val="19"/>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3064</Words>
  <Application>WPS 演示</Application>
  <PresentationFormat>自定义</PresentationFormat>
  <Paragraphs>249</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黑体</vt:lpstr>
      <vt:lpstr>等线</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122</cp:revision>
  <dcterms:created xsi:type="dcterms:W3CDTF">2021-09-22T06:50:00Z</dcterms:created>
  <dcterms:modified xsi:type="dcterms:W3CDTF">2022-01-25T08:09:19Z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2BC76AEF440D464DB43247FDCB19C013</vt:lpwstr>
  </property>
</Properties>
</file>