
<file path=[Content_Types].xml><?xml version="1.0" encoding="utf-8"?>
<Types xmlns="http://schemas.openxmlformats.org/package/2006/content-types">
  <Default Extension="jpeg" ContentType="image/jpeg"/>
  <Default Extension="JPG" ContentType="image/.jpg"/>
  <Default Extension="wav" ContentType="audio/x-wav"/>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63" r:id="rId3"/>
    <p:sldId id="264" r:id="rId5"/>
  </p:sldIdLst>
  <p:sldSz cx="21238845" cy="17999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X230" initials="X" lastIdx="1" clrIdx="0"/>
  <p:cmAuthor id="0" name="李亚勇" initials="xb21cn" lastIdx="4" clrIdx="0"/>
  <p:cmAuthor id="1" name="微软用户" initials="微" lastIdx="1" clrIdx="0"/>
  <p:cmAuthor id="8" name="刘建华" initials="刘" lastIdx="1" clrIdx="0"/>
  <p:cmAuthor id="2" name="周毅" initials="周" lastIdx="23" clrIdx="1"/>
  <p:cmAuthor id="3" name="Zhao Libo" initials="Z" lastIdx="6" clrIdx="2"/>
  <p:cmAuthor id="4" name="中建五局工业设备安装有限公司北京国贸三期B项目部" initials="中" lastIdx="0" clrIdx="3"/>
  <p:cmAuthor id="5" name="刘钊" initials="刘" lastIdx="2" clrIdx="4"/>
  <p:cmAuthor id="6" name="刘骁" initials="刘" lastIdx="4"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0CECE"/>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31" d="100"/>
          <a:sy n="31" d="100"/>
        </p:scale>
        <p:origin x="15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commentAuthors" Target="commentAuthor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608138" y="1143000"/>
            <a:ext cx="3641725"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6" Type="http://schemas.openxmlformats.org/officeDocument/2006/relationships/notesSlide" Target="../notesSlides/notesSlide1.xml"/><Relationship Id="rId15" Type="http://schemas.openxmlformats.org/officeDocument/2006/relationships/slideLayout" Target="../slideLayouts/slideLayout1.xml"/><Relationship Id="rId14" Type="http://schemas.openxmlformats.org/officeDocument/2006/relationships/audio" Target="../media/audio1.wav"/><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文本框 86"/>
          <p:cNvSpPr txBox="1"/>
          <p:nvPr/>
        </p:nvSpPr>
        <p:spPr>
          <a:xfrm>
            <a:off x="12614788" y="5878346"/>
            <a:ext cx="3809137" cy="4793328"/>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00" b="1" dirty="0">
                <a:ln>
                  <a:noFill/>
                </a:ln>
                <a:solidFill>
                  <a:schemeClr val="tx1"/>
                </a:solidFill>
              </a:rPr>
              <a:t>第三阶段可并联或并行办理其他事项</a:t>
            </a:r>
            <a:endParaRPr lang="zh-CN" altLang="en-US" sz="1400" b="1" dirty="0">
              <a:ln>
                <a:noFill/>
              </a:ln>
              <a:solidFill>
                <a:schemeClr val="tx1"/>
              </a:solidFill>
            </a:endParaRPr>
          </a:p>
        </p:txBody>
      </p:sp>
      <p:sp>
        <p:nvSpPr>
          <p:cNvPr id="88" name="文本框 87"/>
          <p:cNvSpPr txBox="1"/>
          <p:nvPr/>
        </p:nvSpPr>
        <p:spPr>
          <a:xfrm>
            <a:off x="9132570" y="2343150"/>
            <a:ext cx="2873375" cy="1947545"/>
          </a:xfrm>
          <a:prstGeom prst="rect">
            <a:avLst/>
          </a:prstGeom>
          <a:noFill/>
          <a:ln w="9525" cmpd="sng">
            <a:solidFill>
              <a:srgbClr val="000000"/>
            </a:solidFill>
            <a:prstDash val="solid"/>
          </a:ln>
        </p:spPr>
        <p:txBody>
          <a:bodyPr wrap="square" bIns="0" rtlCol="0" anchor="ctr" anchorCtr="0">
            <a:noAutofit/>
          </a:bodyPr>
          <a:lstStyle/>
          <a:p>
            <a:pPr algn="ctr"/>
            <a:endParaRPr lang="zh-CN" altLang="en-US" sz="1200">
              <a:ln>
                <a:noFill/>
              </a:ln>
              <a:solidFill>
                <a:schemeClr val="tx1"/>
              </a:solidFill>
            </a:endParaRPr>
          </a:p>
        </p:txBody>
      </p:sp>
      <p:grpSp>
        <p:nvGrpSpPr>
          <p:cNvPr id="91" name="组合 90"/>
          <p:cNvGrpSpPr/>
          <p:nvPr>
            <p:custDataLst>
              <p:tags r:id="rId1"/>
            </p:custDataLst>
          </p:nvPr>
        </p:nvGrpSpPr>
        <p:grpSpPr>
          <a:xfrm>
            <a:off x="987425" y="2414270"/>
            <a:ext cx="3023235" cy="2965450"/>
            <a:chOff x="2826" y="3657"/>
            <a:chExt cx="4242" cy="1327"/>
          </a:xfrm>
        </p:grpSpPr>
        <p:sp>
          <p:nvSpPr>
            <p:cNvPr id="99" name="文本框 98"/>
            <p:cNvSpPr txBox="1"/>
            <p:nvPr/>
          </p:nvSpPr>
          <p:spPr>
            <a:xfrm>
              <a:off x="2826" y="3657"/>
              <a:ext cx="4242" cy="1327"/>
            </a:xfrm>
            <a:prstGeom prst="rect">
              <a:avLst/>
            </a:prstGeom>
            <a:noFill/>
            <a:ln w="9525" cmpd="sng">
              <a:solidFill>
                <a:srgbClr val="000000"/>
              </a:solidFill>
              <a:prstDash val="solid"/>
            </a:ln>
          </p:spPr>
          <p:txBody>
            <a:bodyPr wrap="square" bIns="0" rtlCol="0">
              <a:noAutofit/>
            </a:bodyPr>
            <a:lstStyle/>
            <a:p>
              <a:endParaRPr lang="zh-CN" altLang="en-US" sz="1765">
                <a:ln>
                  <a:noFill/>
                </a:ln>
                <a:solidFill>
                  <a:schemeClr val="tx1"/>
                </a:solidFill>
              </a:endParaRPr>
            </a:p>
          </p:txBody>
        </p:sp>
        <p:sp>
          <p:nvSpPr>
            <p:cNvPr id="103" name="文本框 102"/>
            <p:cNvSpPr txBox="1"/>
            <p:nvPr/>
          </p:nvSpPr>
          <p:spPr>
            <a:xfrm>
              <a:off x="2957" y="4110"/>
              <a:ext cx="3935" cy="371"/>
            </a:xfrm>
            <a:prstGeom prst="rect">
              <a:avLst/>
            </a:prstGeom>
            <a:solidFill>
              <a:schemeClr val="bg1"/>
            </a:solidFill>
            <a:ln w="0" cmpd="sng">
              <a:solidFill>
                <a:srgbClr val="000000"/>
              </a:solidFill>
              <a:prstDash val="solid"/>
            </a:ln>
          </p:spPr>
          <p:txBody>
            <a:bodyPr wrap="square" rtlCol="0">
              <a:spAutoFit/>
            </a:bodyPr>
            <a:lstStyle/>
            <a:p>
              <a:r>
                <a:rPr lang="zh-CN" altLang="en-US" sz="1200" dirty="0">
                  <a:ln>
                    <a:noFill/>
                  </a:ln>
                  <a:solidFill>
                    <a:schemeClr val="tx1"/>
                  </a:solidFill>
                </a:rPr>
                <a:t>全省工程建设项目（审批、核准类），立项前须进行项目用地合规性检测，符合空间规划或依法依规解决规划问题后可办理立项用地规划许可阶段审批事项。</a:t>
              </a:r>
              <a:endParaRPr lang="zh-CN" altLang="en-US" sz="1200" dirty="0">
                <a:ln>
                  <a:noFill/>
                </a:ln>
                <a:solidFill>
                  <a:schemeClr val="tx1"/>
                </a:solidFill>
              </a:endParaRPr>
            </a:p>
          </p:txBody>
        </p:sp>
      </p:grpSp>
      <p:sp>
        <p:nvSpPr>
          <p:cNvPr id="107" name="文本框 106"/>
          <p:cNvSpPr txBox="1"/>
          <p:nvPr/>
        </p:nvSpPr>
        <p:spPr>
          <a:xfrm>
            <a:off x="4898390" y="9201785"/>
            <a:ext cx="7220585" cy="2409825"/>
          </a:xfrm>
          <a:prstGeom prst="rect">
            <a:avLst/>
          </a:prstGeom>
          <a:noFill/>
          <a:ln w="9525" cmpd="sng">
            <a:solidFill>
              <a:schemeClr val="bg1"/>
            </a:solidFill>
            <a:prstDash val="solid"/>
          </a:ln>
        </p:spPr>
        <p:txBody>
          <a:bodyPr wrap="square" bIns="0" rtlCol="0">
            <a:noAutofit/>
          </a:bodyPr>
          <a:lstStyle/>
          <a:p>
            <a:pPr algn="ctr"/>
            <a:r>
              <a:rPr lang="zh-CN" sz="1400" b="1">
                <a:ln>
                  <a:noFill/>
                </a:ln>
                <a:solidFill>
                  <a:schemeClr val="tx1"/>
                </a:solidFill>
              </a:rPr>
              <a:t>第一、二阶段可并联或并行办理事项</a:t>
            </a:r>
            <a:endParaRPr lang="zh-CN" sz="1400" b="1">
              <a:ln>
                <a:noFill/>
              </a:ln>
              <a:solidFill>
                <a:schemeClr val="tx1"/>
              </a:solidFill>
            </a:endParaRPr>
          </a:p>
        </p:txBody>
      </p:sp>
      <p:sp>
        <p:nvSpPr>
          <p:cNvPr id="108" name="文本框 107"/>
          <p:cNvSpPr txBox="1"/>
          <p:nvPr/>
        </p:nvSpPr>
        <p:spPr>
          <a:xfrm>
            <a:off x="4771744" y="5878344"/>
            <a:ext cx="3745006" cy="2797643"/>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00" b="1" dirty="0">
                <a:ln>
                  <a:noFill/>
                </a:ln>
                <a:solidFill>
                  <a:schemeClr val="tx1"/>
                </a:solidFill>
              </a:rPr>
              <a:t>第一阶段可并联或并行办理其他事项</a:t>
            </a:r>
            <a:endParaRPr lang="zh-CN" altLang="en-US" sz="1400" b="1" dirty="0">
              <a:ln>
                <a:noFill/>
              </a:ln>
              <a:solidFill>
                <a:schemeClr val="tx1"/>
              </a:solidFill>
            </a:endParaRPr>
          </a:p>
        </p:txBody>
      </p:sp>
      <p:sp>
        <p:nvSpPr>
          <p:cNvPr id="109" name="文本框 108"/>
          <p:cNvSpPr txBox="1"/>
          <p:nvPr/>
        </p:nvSpPr>
        <p:spPr>
          <a:xfrm>
            <a:off x="0" y="490677"/>
            <a:ext cx="21382346" cy="829945"/>
          </a:xfrm>
          <a:prstGeom prst="rect">
            <a:avLst/>
          </a:prstGeom>
          <a:noFill/>
        </p:spPr>
        <p:txBody>
          <a:bodyPr wrap="square" rtlCol="0">
            <a:spAutoFit/>
          </a:bodyPr>
          <a:lstStyle/>
          <a:p>
            <a:r>
              <a:rPr lang="zh-CN" altLang="en-US" sz="2400" dirty="0">
                <a:solidFill>
                  <a:schemeClr val="tx1"/>
                </a:solidFill>
                <a:latin typeface="黑体" panose="02010609060101010101" pitchFamily="49" charset="-122"/>
                <a:ea typeface="黑体" panose="02010609060101010101" pitchFamily="49" charset="-122"/>
                <a:sym typeface="+mn-ea"/>
              </a:rPr>
              <a:t>                                                     湖南省工程建设项目审批流程指导图</a:t>
            </a:r>
            <a:endParaRPr lang="en-US" altLang="zh-CN" sz="2400" dirty="0">
              <a:solidFill>
                <a:schemeClr val="tx1"/>
              </a:solidFill>
              <a:latin typeface="黑体" panose="02010609060101010101" pitchFamily="49" charset="-122"/>
              <a:ea typeface="黑体" panose="02010609060101010101" pitchFamily="49" charset="-122"/>
              <a:sym typeface="+mn-ea"/>
            </a:endParaRPr>
          </a:p>
          <a:p>
            <a:pPr algn="ctr"/>
            <a:r>
              <a:rPr lang="zh-CN" altLang="en-US" sz="2400" dirty="0">
                <a:solidFill>
                  <a:schemeClr val="tx1"/>
                </a:solidFill>
                <a:latin typeface="黑体" panose="02010609060101010101" pitchFamily="49" charset="-122"/>
                <a:ea typeface="黑体" panose="02010609060101010101" pitchFamily="49" charset="-122"/>
              </a:rPr>
              <a:t>政府投资建设工程总承包项目（房屋建筑及城市基础设施工程）总审批时限：</a:t>
            </a:r>
            <a:r>
              <a:rPr lang="en-US" altLang="zh-CN" sz="2400" dirty="0">
                <a:solidFill>
                  <a:schemeClr val="tx1"/>
                </a:solidFill>
                <a:latin typeface="黑体" panose="02010609060101010101" pitchFamily="49" charset="-122"/>
                <a:ea typeface="黑体" panose="02010609060101010101" pitchFamily="49" charset="-122"/>
              </a:rPr>
              <a:t>82 </a:t>
            </a:r>
            <a:r>
              <a:rPr lang="zh-CN" altLang="en-US" sz="2400" dirty="0">
                <a:solidFill>
                  <a:schemeClr val="tx1"/>
                </a:solidFill>
                <a:latin typeface="黑体" panose="02010609060101010101" pitchFamily="49" charset="-122"/>
                <a:ea typeface="黑体" panose="02010609060101010101" pitchFamily="49" charset="-122"/>
              </a:rPr>
              <a:t>个工作日</a:t>
            </a:r>
            <a:endParaRPr lang="zh-CN" altLang="en-US" sz="2400" dirty="0">
              <a:solidFill>
                <a:schemeClr val="tx1"/>
              </a:solidFill>
              <a:latin typeface="黑体" panose="02010609060101010101" pitchFamily="49" charset="-122"/>
              <a:ea typeface="黑体" panose="02010609060101010101" pitchFamily="49" charset="-122"/>
            </a:endParaRPr>
          </a:p>
        </p:txBody>
      </p:sp>
      <p:sp>
        <p:nvSpPr>
          <p:cNvPr id="110" name="五边形 2"/>
          <p:cNvSpPr/>
          <p:nvPr/>
        </p:nvSpPr>
        <p:spPr>
          <a:xfrm>
            <a:off x="1014669" y="1358722"/>
            <a:ext cx="3630078" cy="603214"/>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65" b="1">
                <a:solidFill>
                  <a:schemeClr val="tx1"/>
                </a:solidFill>
              </a:rPr>
              <a:t>项目策划生成</a:t>
            </a:r>
            <a:endParaRPr lang="zh-CN" altLang="en-US" sz="1765" b="1">
              <a:solidFill>
                <a:schemeClr val="tx1"/>
              </a:solidFill>
            </a:endParaRPr>
          </a:p>
        </p:txBody>
      </p:sp>
      <p:sp>
        <p:nvSpPr>
          <p:cNvPr id="111" name="任意多边形 6"/>
          <p:cNvSpPr/>
          <p:nvPr/>
        </p:nvSpPr>
        <p:spPr>
          <a:xfrm>
            <a:off x="12614791" y="1358722"/>
            <a:ext cx="3946289" cy="603214"/>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65" b="1" dirty="0">
                <a:solidFill>
                  <a:schemeClr val="tx1"/>
                </a:solidFill>
              </a:rPr>
              <a:t>  第三阶段（施工许可阶段）</a:t>
            </a:r>
            <a:endParaRPr lang="en-US" altLang="zh-CN" sz="1765" b="1" dirty="0">
              <a:solidFill>
                <a:schemeClr val="tx1"/>
              </a:solidFill>
            </a:endParaRPr>
          </a:p>
          <a:p>
            <a:pPr algn="ctr"/>
            <a:r>
              <a:rPr lang="zh-CN" altLang="en-US" sz="1765" b="1" dirty="0">
                <a:solidFill>
                  <a:schemeClr val="tx1"/>
                </a:solidFill>
              </a:rPr>
              <a:t>阶段时限：</a:t>
            </a:r>
            <a:r>
              <a:rPr lang="en-US" altLang="zh-CN" sz="1765" b="1" dirty="0">
                <a:solidFill>
                  <a:schemeClr val="tx1"/>
                </a:solidFill>
              </a:rPr>
              <a:t>23</a:t>
            </a:r>
            <a:r>
              <a:rPr lang="zh-CN" altLang="en-US" sz="1765" b="1" dirty="0">
                <a:solidFill>
                  <a:schemeClr val="tx1"/>
                </a:solidFill>
              </a:rPr>
              <a:t>个工作日</a:t>
            </a:r>
            <a:endParaRPr lang="zh-CN" altLang="en-US" sz="1765" b="1" dirty="0">
              <a:solidFill>
                <a:schemeClr val="tx1"/>
              </a:solidFill>
            </a:endParaRPr>
          </a:p>
        </p:txBody>
      </p:sp>
      <p:sp>
        <p:nvSpPr>
          <p:cNvPr id="112" name="任意多边形 7"/>
          <p:cNvSpPr/>
          <p:nvPr/>
        </p:nvSpPr>
        <p:spPr>
          <a:xfrm>
            <a:off x="16551765" y="1358702"/>
            <a:ext cx="3832971" cy="603364"/>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65" b="1">
                <a:solidFill>
                  <a:schemeClr val="tx1"/>
                </a:solidFill>
              </a:rPr>
              <a:t>第四阶段（竣工验收阶段）</a:t>
            </a:r>
            <a:endParaRPr lang="zh-CN" altLang="en-US" sz="1765" b="1">
              <a:solidFill>
                <a:schemeClr val="tx1"/>
              </a:solidFill>
            </a:endParaRPr>
          </a:p>
        </p:txBody>
      </p:sp>
      <p:cxnSp>
        <p:nvCxnSpPr>
          <p:cNvPr id="113" name="直接连接符 112"/>
          <p:cNvCxnSpPr/>
          <p:nvPr>
            <p:custDataLst>
              <p:tags r:id="rId2"/>
            </p:custDataLst>
          </p:nvPr>
        </p:nvCxnSpPr>
        <p:spPr>
          <a:xfrm>
            <a:off x="1014510" y="5767528"/>
            <a:ext cx="1949803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14" name="组合 113"/>
          <p:cNvGrpSpPr/>
          <p:nvPr>
            <p:custDataLst>
              <p:tags r:id="rId3"/>
            </p:custDataLst>
          </p:nvPr>
        </p:nvGrpSpPr>
        <p:grpSpPr>
          <a:xfrm>
            <a:off x="4630127" y="1358702"/>
            <a:ext cx="15757784" cy="603364"/>
            <a:chOff x="7311" y="1572"/>
            <a:chExt cx="24817" cy="950"/>
          </a:xfrm>
        </p:grpSpPr>
        <p:sp>
          <p:nvSpPr>
            <p:cNvPr id="115" name="任意多边形 16"/>
            <p:cNvSpPr/>
            <p:nvPr/>
          </p:nvSpPr>
          <p:spPr>
            <a:xfrm>
              <a:off x="7311" y="1572"/>
              <a:ext cx="6215"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65" b="1" dirty="0">
                  <a:solidFill>
                    <a:schemeClr val="tx1"/>
                  </a:solidFill>
                </a:rPr>
                <a:t>  第一阶段（立项用地规划许可阶段）</a:t>
              </a:r>
              <a:endParaRPr lang="en-US" altLang="zh-CN" sz="1765" b="1" dirty="0">
                <a:solidFill>
                  <a:schemeClr val="tx1"/>
                </a:solidFill>
              </a:endParaRPr>
            </a:p>
            <a:p>
              <a:pPr algn="ctr">
                <a:buClrTx/>
                <a:buSzTx/>
                <a:buFontTx/>
              </a:pPr>
              <a:r>
                <a:rPr lang="zh-CN" altLang="en-US" sz="1765" b="1" dirty="0">
                  <a:solidFill>
                    <a:schemeClr val="tx1"/>
                  </a:solidFill>
                </a:rPr>
                <a:t>阶段时限：</a:t>
              </a:r>
              <a:r>
                <a:rPr lang="en-US" altLang="zh-CN" sz="1765" b="1" dirty="0">
                  <a:solidFill>
                    <a:schemeClr val="tx1"/>
                  </a:solidFill>
                </a:rPr>
                <a:t>26个工作日</a:t>
              </a:r>
              <a:endParaRPr lang="en-US" altLang="zh-CN" sz="1765" b="1" dirty="0">
                <a:solidFill>
                  <a:schemeClr val="tx1"/>
                </a:solidFill>
              </a:endParaRPr>
            </a:p>
          </p:txBody>
        </p:sp>
        <p:sp>
          <p:nvSpPr>
            <p:cNvPr id="116" name="任意多边形 17"/>
            <p:cNvSpPr/>
            <p:nvPr/>
          </p:nvSpPr>
          <p:spPr>
            <a:xfrm>
              <a:off x="13549" y="1572"/>
              <a:ext cx="6303"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65" b="1" dirty="0">
                  <a:solidFill>
                    <a:schemeClr val="tx1"/>
                  </a:solidFill>
                </a:rPr>
                <a:t>  第二阶段（工程建设许可阶段）</a:t>
              </a:r>
              <a:endParaRPr lang="en-US" altLang="zh-CN" sz="1765" b="1" dirty="0">
                <a:solidFill>
                  <a:schemeClr val="tx1"/>
                </a:solidFill>
              </a:endParaRPr>
            </a:p>
            <a:p>
              <a:pPr algn="ctr">
                <a:buClrTx/>
                <a:buSzTx/>
                <a:buFontTx/>
              </a:pPr>
              <a:r>
                <a:rPr lang="zh-CN" altLang="en-US" sz="1765" b="1" dirty="0">
                  <a:solidFill>
                    <a:schemeClr val="tx1"/>
                  </a:solidFill>
                </a:rPr>
                <a:t>阶段时限：</a:t>
              </a:r>
              <a:r>
                <a:rPr lang="en-US" altLang="zh-CN" sz="1765" b="1" dirty="0">
                  <a:solidFill>
                    <a:schemeClr val="tx1"/>
                  </a:solidFill>
                </a:rPr>
                <a:t>23个工作日</a:t>
              </a:r>
              <a:endParaRPr lang="en-US" altLang="zh-CN" sz="1765" b="1" dirty="0">
                <a:solidFill>
                  <a:schemeClr val="tx1"/>
                </a:solidFill>
              </a:endParaRPr>
            </a:p>
          </p:txBody>
        </p:sp>
        <p:sp>
          <p:nvSpPr>
            <p:cNvPr id="117" name="任意多边形 19"/>
            <p:cNvSpPr/>
            <p:nvPr/>
          </p:nvSpPr>
          <p:spPr>
            <a:xfrm>
              <a:off x="26091" y="1572"/>
              <a:ext cx="6037" cy="95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765" b="1" dirty="0">
                  <a:solidFill>
                    <a:schemeClr val="tx1"/>
                  </a:solidFill>
                </a:rPr>
                <a:t>      第四阶段（竣工验收阶段）</a:t>
              </a:r>
              <a:endParaRPr lang="en-US" altLang="zh-CN" sz="1765" b="1" dirty="0">
                <a:solidFill>
                  <a:schemeClr val="tx1"/>
                </a:solidFill>
              </a:endParaRPr>
            </a:p>
            <a:p>
              <a:pPr algn="ctr"/>
              <a:r>
                <a:rPr lang="zh-CN" altLang="en-US" sz="1765" b="1" dirty="0">
                  <a:solidFill>
                    <a:schemeClr val="tx1"/>
                  </a:solidFill>
                </a:rPr>
                <a:t>阶段时限：</a:t>
              </a:r>
              <a:r>
                <a:rPr lang="en-US" altLang="zh-CN" sz="1765" b="1" dirty="0">
                  <a:solidFill>
                    <a:schemeClr val="tx1"/>
                  </a:solidFill>
                </a:rPr>
                <a:t>10</a:t>
              </a:r>
              <a:r>
                <a:rPr lang="zh-CN" altLang="en-US" sz="1765" b="1" dirty="0">
                  <a:solidFill>
                    <a:schemeClr val="tx1"/>
                  </a:solidFill>
                </a:rPr>
                <a:t>个工作日</a:t>
              </a:r>
              <a:endParaRPr lang="zh-CN" altLang="en-US" sz="1765" b="1" dirty="0">
                <a:solidFill>
                  <a:schemeClr val="tx1"/>
                </a:solidFill>
              </a:endParaRPr>
            </a:p>
          </p:txBody>
        </p:sp>
      </p:grpSp>
      <p:cxnSp>
        <p:nvCxnSpPr>
          <p:cNvPr id="118" name="直接箭头连接符 117"/>
          <p:cNvCxnSpPr/>
          <p:nvPr>
            <p:custDataLst>
              <p:tags r:id="rId4"/>
            </p:custDataLst>
          </p:nvPr>
        </p:nvCxnSpPr>
        <p:spPr>
          <a:xfrm>
            <a:off x="4081854" y="2913744"/>
            <a:ext cx="1180355" cy="568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直接箭头连接符 118"/>
          <p:cNvCxnSpPr/>
          <p:nvPr>
            <p:custDataLst>
              <p:tags r:id="rId5"/>
            </p:custDataLst>
          </p:nvPr>
        </p:nvCxnSpPr>
        <p:spPr>
          <a:xfrm>
            <a:off x="8020504" y="2919424"/>
            <a:ext cx="1071506" cy="15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直接箭头连接符 119"/>
          <p:cNvCxnSpPr/>
          <p:nvPr>
            <p:custDataLst>
              <p:tags r:id="rId6"/>
            </p:custDataLst>
          </p:nvPr>
        </p:nvCxnSpPr>
        <p:spPr>
          <a:xfrm>
            <a:off x="12015078" y="2919424"/>
            <a:ext cx="1142940" cy="15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1" name="文本框 120"/>
          <p:cNvSpPr txBox="1"/>
          <p:nvPr>
            <p:custDataLst>
              <p:tags r:id="rId7"/>
            </p:custDataLst>
          </p:nvPr>
        </p:nvSpPr>
        <p:spPr>
          <a:xfrm>
            <a:off x="17548811" y="2240048"/>
            <a:ext cx="2500181" cy="1792473"/>
          </a:xfrm>
          <a:prstGeom prst="rect">
            <a:avLst/>
          </a:prstGeom>
          <a:noFill/>
          <a:ln w="9525" cmpd="sng">
            <a:solidFill>
              <a:schemeClr val="tx1"/>
            </a:solidFill>
            <a:prstDash val="solid"/>
          </a:ln>
        </p:spPr>
        <p:txBody>
          <a:bodyPr wrap="square" bIns="0" rtlCol="0">
            <a:noAutofit/>
          </a:bodyPr>
          <a:lstStyle/>
          <a:p>
            <a:endParaRPr lang="en-US" altLang="zh-CN" sz="1200">
              <a:ln>
                <a:noFill/>
              </a:ln>
              <a:solidFill>
                <a:schemeClr val="tx1"/>
              </a:solidFill>
            </a:endParaRPr>
          </a:p>
        </p:txBody>
      </p:sp>
      <p:sp>
        <p:nvSpPr>
          <p:cNvPr id="122" name="文本框 121"/>
          <p:cNvSpPr txBox="1"/>
          <p:nvPr/>
        </p:nvSpPr>
        <p:spPr>
          <a:xfrm>
            <a:off x="17620244" y="3246750"/>
            <a:ext cx="2357313" cy="714337"/>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2000"/>
              </a:lnSpc>
            </a:pPr>
            <a:r>
              <a:rPr lang="zh-CN" altLang="en-US" sz="1200" dirty="0">
                <a:ln>
                  <a:noFill/>
                </a:ln>
                <a:solidFill>
                  <a:schemeClr val="tx1"/>
                </a:solidFill>
                <a:latin typeface="+mn-ea"/>
                <a:cs typeface="+mn-ea"/>
                <a:sym typeface="+mn-ea"/>
              </a:rPr>
              <a:t>建设工程竣工验收备案</a:t>
            </a:r>
            <a:endParaRPr lang="en-US" altLang="zh-CN" sz="1200" dirty="0">
              <a:ln>
                <a:noFill/>
              </a:ln>
              <a:solidFill>
                <a:schemeClr val="tx1"/>
              </a:solidFill>
              <a:latin typeface="+mn-ea"/>
              <a:cs typeface="+mn-ea"/>
              <a:sym typeface="+mn-ea"/>
            </a:endParaRPr>
          </a:p>
          <a:p>
            <a:pPr algn="ctr">
              <a:lnSpc>
                <a:spcPts val="2000"/>
              </a:lnSpc>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2</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23" name="文本框 122"/>
          <p:cNvSpPr txBox="1"/>
          <p:nvPr/>
        </p:nvSpPr>
        <p:spPr>
          <a:xfrm>
            <a:off x="17620244" y="2342912"/>
            <a:ext cx="2357313" cy="832404"/>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00" dirty="0">
                <a:ln>
                  <a:noFill/>
                </a:ln>
                <a:solidFill>
                  <a:schemeClr val="tx1"/>
                </a:solidFill>
                <a:latin typeface="+mn-ea"/>
                <a:cs typeface="+mn-ea"/>
              </a:rPr>
              <a:t>联合验收（自然资源、消防、人防、档案等）</a:t>
            </a:r>
            <a:endParaRPr lang="en-US" altLang="zh-CN" sz="1200" dirty="0">
              <a:ln>
                <a:noFill/>
              </a:ln>
              <a:solidFill>
                <a:schemeClr val="tx1"/>
              </a:solidFill>
              <a:latin typeface="+mn-ea"/>
              <a:cs typeface="+mn-ea"/>
            </a:endParaRPr>
          </a:p>
          <a:p>
            <a:pPr algn="ct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8</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cxnSp>
        <p:nvCxnSpPr>
          <p:cNvPr id="124" name="直接箭头连接符 123"/>
          <p:cNvCxnSpPr/>
          <p:nvPr>
            <p:custDataLst>
              <p:tags r:id="rId8"/>
            </p:custDataLst>
          </p:nvPr>
        </p:nvCxnSpPr>
        <p:spPr>
          <a:xfrm>
            <a:off x="16191570" y="2919424"/>
            <a:ext cx="1285807" cy="15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5" name="文本框 124"/>
          <p:cNvSpPr txBox="1"/>
          <p:nvPr/>
        </p:nvSpPr>
        <p:spPr>
          <a:xfrm>
            <a:off x="16605522" y="5878347"/>
            <a:ext cx="3725322" cy="4646652"/>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00" b="1" dirty="0">
                <a:ln>
                  <a:noFill/>
                </a:ln>
                <a:solidFill>
                  <a:schemeClr val="tx1"/>
                </a:solidFill>
              </a:rPr>
              <a:t>第四阶段可并联或并行办理其他事项</a:t>
            </a:r>
            <a:endParaRPr lang="zh-CN" altLang="en-US" sz="1400" b="1" dirty="0">
              <a:ln>
                <a:noFill/>
              </a:ln>
              <a:solidFill>
                <a:schemeClr val="tx1"/>
              </a:solidFill>
            </a:endParaRPr>
          </a:p>
        </p:txBody>
      </p:sp>
      <p:sp>
        <p:nvSpPr>
          <p:cNvPr id="126" name="文本框 125"/>
          <p:cNvSpPr txBox="1"/>
          <p:nvPr/>
        </p:nvSpPr>
        <p:spPr>
          <a:xfrm>
            <a:off x="8689462" y="5878344"/>
            <a:ext cx="4002801" cy="2459208"/>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00" b="1" dirty="0">
                <a:ln>
                  <a:noFill/>
                </a:ln>
                <a:solidFill>
                  <a:schemeClr val="tx1"/>
                </a:solidFill>
              </a:rPr>
              <a:t>第二阶段可并联或并行办理其他事项</a:t>
            </a:r>
            <a:endParaRPr lang="zh-CN" altLang="en-US" sz="1400" b="1" dirty="0">
              <a:ln>
                <a:noFill/>
              </a:ln>
              <a:solidFill>
                <a:schemeClr val="tx1"/>
              </a:solidFill>
            </a:endParaRPr>
          </a:p>
        </p:txBody>
      </p:sp>
      <p:sp>
        <p:nvSpPr>
          <p:cNvPr id="127" name="文本框 126"/>
          <p:cNvSpPr txBox="1"/>
          <p:nvPr/>
        </p:nvSpPr>
        <p:spPr>
          <a:xfrm>
            <a:off x="12801470" y="6298693"/>
            <a:ext cx="3572296" cy="647661"/>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00" dirty="0">
                <a:ln>
                  <a:noFill/>
                </a:ln>
                <a:solidFill>
                  <a:schemeClr val="tx1"/>
                </a:solidFill>
                <a:latin typeface="+mn-ea"/>
                <a:cs typeface="+mn-ea"/>
              </a:rPr>
              <a:t>雷电防护装置设计审核（特定项目）</a:t>
            </a:r>
            <a:endParaRPr lang="zh-CN" altLang="en-US" sz="1200" dirty="0">
              <a:ln>
                <a:noFill/>
              </a:ln>
              <a:solidFill>
                <a:schemeClr val="tx1"/>
              </a:solidFill>
              <a:latin typeface="+mn-ea"/>
              <a:cs typeface="+mn-ea"/>
            </a:endParaRPr>
          </a:p>
          <a:p>
            <a:pPr algn="ctr">
              <a:lnSpc>
                <a:spcPts val="2000"/>
              </a:lnSpc>
              <a:buClrTx/>
              <a:buSzTx/>
              <a:buNone/>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7</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28" name="文本框 127"/>
          <p:cNvSpPr txBox="1"/>
          <p:nvPr/>
        </p:nvSpPr>
        <p:spPr>
          <a:xfrm>
            <a:off x="12801471" y="7063824"/>
            <a:ext cx="3572296" cy="647661"/>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00" dirty="0">
                <a:ln>
                  <a:noFill/>
                </a:ln>
                <a:solidFill>
                  <a:schemeClr val="tx1"/>
                </a:solidFill>
                <a:latin typeface="+mn-ea"/>
                <a:cs typeface="+mn-ea"/>
                <a:sym typeface="+mn-ea"/>
              </a:rPr>
              <a:t>市政设施建设类审批</a:t>
            </a: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5</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29" name="文本框 128"/>
          <p:cNvSpPr txBox="1"/>
          <p:nvPr/>
        </p:nvSpPr>
        <p:spPr>
          <a:xfrm>
            <a:off x="12801471" y="7849275"/>
            <a:ext cx="3572296" cy="647661"/>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200" dirty="0">
                <a:ln>
                  <a:noFill/>
                </a:ln>
                <a:solidFill>
                  <a:schemeClr val="tx1"/>
                </a:solidFill>
                <a:sym typeface="+mn-ea"/>
              </a:rPr>
              <a:t>工程建设涉及城市绿地、树木审批</a:t>
            </a:r>
            <a:endParaRPr lang="zh-CN" sz="1200" dirty="0">
              <a:ln>
                <a:noFill/>
              </a:ln>
              <a:solidFill>
                <a:schemeClr val="tx1"/>
              </a:solidFill>
              <a:sym typeface="+mn-ea"/>
            </a:endParaRPr>
          </a:p>
          <a:p>
            <a:pPr algn="ctr">
              <a:lnSpc>
                <a:spcPts val="2000"/>
              </a:lnSpc>
              <a:buClrTx/>
              <a:buSzTx/>
              <a:buNone/>
            </a:pPr>
            <a:r>
              <a:rPr lang="zh-CN" altLang="en-US" sz="1200" dirty="0">
                <a:solidFill>
                  <a:schemeClr val="tx1"/>
                </a:solidFill>
                <a:sym typeface="+mn-ea"/>
              </a:rPr>
              <a:t>（审批时限：</a:t>
            </a:r>
            <a:r>
              <a:rPr lang="en-US" altLang="zh-CN" sz="1200" dirty="0">
                <a:solidFill>
                  <a:schemeClr val="tx1"/>
                </a:solidFill>
                <a:sym typeface="+mn-ea"/>
              </a:rPr>
              <a:t>5</a:t>
            </a:r>
            <a:r>
              <a:rPr lang="zh-CN" altLang="en-US" sz="1200" dirty="0">
                <a:solidFill>
                  <a:schemeClr val="tx1"/>
                </a:solidFill>
                <a:sym typeface="+mn-ea"/>
              </a:rPr>
              <a:t>个工作日）</a:t>
            </a:r>
            <a:endParaRPr lang="zh-CN" altLang="en-US" sz="1200" dirty="0">
              <a:solidFill>
                <a:schemeClr val="tx1"/>
              </a:solidFill>
              <a:sym typeface="+mn-ea"/>
            </a:endParaRPr>
          </a:p>
        </p:txBody>
      </p:sp>
      <p:sp>
        <p:nvSpPr>
          <p:cNvPr id="130" name="文本框 129"/>
          <p:cNvSpPr txBox="1"/>
          <p:nvPr/>
        </p:nvSpPr>
        <p:spPr>
          <a:xfrm>
            <a:off x="12801471" y="8676002"/>
            <a:ext cx="3572931" cy="648931"/>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200" dirty="0">
                <a:ln>
                  <a:noFill/>
                </a:ln>
                <a:solidFill>
                  <a:schemeClr val="tx1"/>
                </a:solidFill>
                <a:sym typeface="+mn-ea"/>
              </a:rPr>
              <a:t>因工程建设需要拆除、改动、迁移供水、排水与污水处理设施审核</a:t>
            </a:r>
            <a:r>
              <a:rPr lang="zh-CN" altLang="en-US" sz="1200" dirty="0">
                <a:solidFill>
                  <a:schemeClr val="tx1"/>
                </a:solidFill>
                <a:sym typeface="+mn-ea"/>
              </a:rPr>
              <a:t>（审批时限：</a:t>
            </a:r>
            <a:r>
              <a:rPr lang="en-US" altLang="zh-CN" sz="1200" dirty="0">
                <a:solidFill>
                  <a:schemeClr val="tx1"/>
                </a:solidFill>
                <a:sym typeface="+mn-ea"/>
              </a:rPr>
              <a:t>5</a:t>
            </a:r>
            <a:r>
              <a:rPr lang="zh-CN" altLang="en-US" sz="1200" dirty="0">
                <a:solidFill>
                  <a:schemeClr val="tx1"/>
                </a:solidFill>
                <a:sym typeface="+mn-ea"/>
              </a:rPr>
              <a:t>个工作日）</a:t>
            </a:r>
            <a:endParaRPr lang="zh-CN" altLang="en-US" sz="1200" dirty="0">
              <a:solidFill>
                <a:schemeClr val="tx1"/>
              </a:solidFill>
              <a:sym typeface="+mn-ea"/>
            </a:endParaRPr>
          </a:p>
        </p:txBody>
      </p:sp>
      <p:sp>
        <p:nvSpPr>
          <p:cNvPr id="131" name="文本框 130"/>
          <p:cNvSpPr txBox="1"/>
          <p:nvPr/>
        </p:nvSpPr>
        <p:spPr>
          <a:xfrm>
            <a:off x="16785219" y="6298694"/>
            <a:ext cx="3372918" cy="756240"/>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pPr>
            <a:r>
              <a:rPr lang="zh-CN" altLang="en-US" sz="1200" dirty="0">
                <a:ln>
                  <a:noFill/>
                </a:ln>
                <a:solidFill>
                  <a:schemeClr val="tx1"/>
                </a:solidFill>
                <a:latin typeface="+mn-ea"/>
                <a:cs typeface="+mn-ea"/>
                <a:sym typeface="+mn-ea"/>
              </a:rPr>
              <a:t>雷电防护装置竣工验收</a:t>
            </a:r>
            <a:r>
              <a:rPr lang="zh-CN" altLang="en-US" sz="1200" dirty="0">
                <a:solidFill>
                  <a:schemeClr val="tx1"/>
                </a:solidFill>
                <a:latin typeface="+mn-ea"/>
                <a:cs typeface="+mn-ea"/>
              </a:rPr>
              <a:t>（特定项目）</a:t>
            </a:r>
            <a:endParaRPr lang="zh-CN" altLang="en-US" sz="1200" dirty="0">
              <a:solidFill>
                <a:schemeClr val="tx1"/>
              </a:solidFill>
              <a:latin typeface="+mn-ea"/>
              <a:cs typeface="+mn-ea"/>
            </a:endParaRPr>
          </a:p>
          <a:p>
            <a:pPr algn="ctr">
              <a:lnSpc>
                <a:spcPts val="2000"/>
              </a:lnSpc>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5</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32" name="文本框 131"/>
          <p:cNvSpPr txBox="1"/>
          <p:nvPr/>
        </p:nvSpPr>
        <p:spPr>
          <a:xfrm>
            <a:off x="16799189" y="10010702"/>
            <a:ext cx="3373553" cy="791798"/>
          </a:xfrm>
          <a:prstGeom prst="rect">
            <a:avLst/>
          </a:prstGeom>
          <a:solidFill>
            <a:schemeClr val="bg2"/>
          </a:solidFill>
          <a:ln w="0" cmpd="sng">
            <a:solidFill>
              <a:srgbClr val="000000"/>
            </a:solidFill>
            <a:prstDash val="solid"/>
          </a:ln>
        </p:spPr>
        <p:txBody>
          <a:bodyPr wrap="square" bIns="0" rtlCol="0" anchor="ctr" anchorCtr="0">
            <a:noAutofit/>
          </a:bodyPr>
          <a:lstStyle/>
          <a:p>
            <a:pPr algn="ctr">
              <a:buClrTx/>
              <a:buSzTx/>
              <a:buNone/>
            </a:pPr>
            <a:r>
              <a:rPr lang="zh-CN" altLang="en-US" sz="1200" dirty="0">
                <a:ln>
                  <a:noFill/>
                </a:ln>
                <a:solidFill>
                  <a:schemeClr val="tx1"/>
                </a:solidFill>
                <a:latin typeface="+mn-ea"/>
              </a:rPr>
              <a:t>市政公用设施接入</a:t>
            </a:r>
            <a:endParaRPr lang="zh-CN" altLang="en-US" sz="1200" dirty="0">
              <a:ln>
                <a:noFill/>
              </a:ln>
              <a:solidFill>
                <a:schemeClr val="tx1"/>
              </a:solidFill>
              <a:latin typeface="+mn-ea"/>
            </a:endParaRPr>
          </a:p>
        </p:txBody>
      </p:sp>
      <p:sp>
        <p:nvSpPr>
          <p:cNvPr id="133" name="文本框 132"/>
          <p:cNvSpPr txBox="1"/>
          <p:nvPr/>
        </p:nvSpPr>
        <p:spPr>
          <a:xfrm>
            <a:off x="8245475" y="10373995"/>
            <a:ext cx="2926080" cy="720090"/>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endParaRPr lang="zh-CN" altLang="en-US" sz="1200" dirty="0">
              <a:solidFill>
                <a:schemeClr val="tx1"/>
              </a:solidFill>
              <a:latin typeface="+mn-ea"/>
              <a:cs typeface="+mn-ea"/>
              <a:sym typeface="+mn-ea"/>
            </a:endParaRPr>
          </a:p>
          <a:p>
            <a:pPr algn="ctr"/>
            <a:r>
              <a:rPr lang="zh-CN" altLang="en-US" sz="1200" dirty="0">
                <a:solidFill>
                  <a:schemeClr val="tx1"/>
                </a:solidFill>
                <a:latin typeface="+mn-ea"/>
                <a:cs typeface="+mn-ea"/>
                <a:sym typeface="+mn-ea"/>
              </a:rPr>
              <a:t>超限高层建筑工程抗震设防审批</a:t>
            </a:r>
            <a:endParaRPr lang="zh-CN" altLang="en-US" sz="1200" dirty="0">
              <a:solidFill>
                <a:schemeClr val="tx1"/>
              </a:solidFill>
              <a:latin typeface="+mn-ea"/>
              <a:cs typeface="+mn-ea"/>
              <a:sym typeface="+mn-ea"/>
            </a:endParaRPr>
          </a:p>
          <a:p>
            <a:pPr algn="ct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13</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a:p>
            <a:pPr algn="ctr"/>
            <a:endParaRPr lang="zh-CN" altLang="en-US" sz="1200" dirty="0">
              <a:solidFill>
                <a:schemeClr val="tx1"/>
              </a:solidFill>
              <a:latin typeface="+mn-ea"/>
              <a:cs typeface="+mn-ea"/>
              <a:sym typeface="+mn-ea"/>
            </a:endParaRPr>
          </a:p>
        </p:txBody>
      </p:sp>
      <p:sp>
        <p:nvSpPr>
          <p:cNvPr id="134" name="文本框 133"/>
          <p:cNvSpPr txBox="1"/>
          <p:nvPr/>
        </p:nvSpPr>
        <p:spPr>
          <a:xfrm>
            <a:off x="4651743" y="12901140"/>
            <a:ext cx="11722034" cy="2124000"/>
          </a:xfrm>
          <a:prstGeom prst="rect">
            <a:avLst/>
          </a:prstGeom>
          <a:noFill/>
          <a:ln w="9525" cmpd="sng">
            <a:solidFill>
              <a:schemeClr val="bg1"/>
            </a:solidFill>
            <a:prstDash val="solid"/>
          </a:ln>
        </p:spPr>
        <p:txBody>
          <a:bodyPr wrap="square" bIns="0" rtlCol="0">
            <a:noAutofit/>
          </a:bodyPr>
          <a:lstStyle/>
          <a:p>
            <a:pPr algn="ctr"/>
            <a:endParaRPr lang="zh-CN" sz="1400" b="1">
              <a:ln>
                <a:noFill/>
              </a:ln>
              <a:solidFill>
                <a:schemeClr val="tx1"/>
              </a:solidFill>
            </a:endParaRPr>
          </a:p>
          <a:p>
            <a:pPr algn="ctr"/>
            <a:r>
              <a:rPr lang="zh-CN" sz="1400" b="1">
                <a:ln>
                  <a:noFill/>
                </a:ln>
                <a:solidFill>
                  <a:schemeClr val="tx1"/>
                </a:solidFill>
              </a:rPr>
              <a:t>第一、二、三阶段可并联或并行办理事项</a:t>
            </a:r>
            <a:endParaRPr lang="zh-CN" sz="1400" b="1">
              <a:ln>
                <a:noFill/>
              </a:ln>
              <a:solidFill>
                <a:schemeClr val="tx1"/>
              </a:solidFill>
            </a:endParaRPr>
          </a:p>
        </p:txBody>
      </p:sp>
      <p:sp>
        <p:nvSpPr>
          <p:cNvPr id="135" name="文本框 134"/>
          <p:cNvSpPr txBox="1"/>
          <p:nvPr/>
        </p:nvSpPr>
        <p:spPr>
          <a:xfrm>
            <a:off x="12693015" y="15193645"/>
            <a:ext cx="3791585" cy="72009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00" dirty="0">
                <a:ln>
                  <a:noFill/>
                </a:ln>
                <a:solidFill>
                  <a:schemeClr val="tx1"/>
                </a:solidFill>
                <a:latin typeface="+mn-ea"/>
                <a:cs typeface="+mn-ea"/>
              </a:rPr>
              <a:t>节能审查</a:t>
            </a: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5</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36" name="文本框 135"/>
          <p:cNvSpPr txBox="1"/>
          <p:nvPr/>
        </p:nvSpPr>
        <p:spPr>
          <a:xfrm>
            <a:off x="415290" y="16162020"/>
            <a:ext cx="20781010" cy="1814830"/>
          </a:xfrm>
          <a:prstGeom prst="rect">
            <a:avLst/>
          </a:prstGeom>
          <a:noFill/>
        </p:spPr>
        <p:txBody>
          <a:bodyPr wrap="square" rtlCol="0">
            <a:spAutoFit/>
          </a:bodyPr>
          <a:lstStyle/>
          <a:p>
            <a:r>
              <a:rPr lang="zh-CN" altLang="en-US" sz="1400" dirty="0">
                <a:solidFill>
                  <a:schemeClr val="tx1"/>
                </a:solidFill>
              </a:rPr>
              <a:t>注：</a:t>
            </a:r>
            <a:r>
              <a:rPr lang="en-US" altLang="zh-CN" sz="1400" dirty="0">
                <a:solidFill>
                  <a:schemeClr val="tx1"/>
                </a:solidFill>
                <a:sym typeface="+mn-ea"/>
              </a:rPr>
              <a:t>1</a:t>
            </a:r>
            <a:r>
              <a:rPr lang="zh-CN" altLang="en-US" sz="1400" dirty="0">
                <a:solidFill>
                  <a:schemeClr val="tx1"/>
                </a:solidFill>
                <a:sym typeface="+mn-ea"/>
              </a:rPr>
              <a:t>、该类型不含涉及</a:t>
            </a:r>
            <a:r>
              <a:rPr lang="en-US" altLang="zh-CN" sz="1400" dirty="0">
                <a:solidFill>
                  <a:schemeClr val="tx1"/>
                </a:solidFill>
                <a:sym typeface="+mn-ea"/>
              </a:rPr>
              <a:t>《</a:t>
            </a:r>
            <a:r>
              <a:rPr lang="zh-CN" altLang="en-US" sz="1400" dirty="0">
                <a:solidFill>
                  <a:schemeClr val="tx1"/>
                </a:solidFill>
                <a:sym typeface="+mn-ea"/>
              </a:rPr>
              <a:t>建设工程消防设计审查验收管理暂行规定》（中华人民共和国住房和城乡建设部令第51号）第十七条规定情形的工程建设项目。地质灾害危险性评估、地震安全性评价等强制性评估和中介事项，建设单位可根据工程项目实际情况，在相应阶段自行办理。</a:t>
            </a:r>
            <a:endParaRPr lang="zh-CN" altLang="en-US" sz="1400" dirty="0">
              <a:solidFill>
                <a:schemeClr val="tx1"/>
              </a:solidFill>
              <a:sym typeface="+mn-ea"/>
            </a:endParaRPr>
          </a:p>
          <a:p>
            <a:r>
              <a:rPr lang="en-US" altLang="zh-CN" sz="1400" dirty="0">
                <a:solidFill>
                  <a:schemeClr val="tx1"/>
                </a:solidFill>
              </a:rPr>
              <a:t>2</a:t>
            </a:r>
            <a:r>
              <a:rPr lang="zh-CN" altLang="en-US" sz="1400" dirty="0">
                <a:solidFill>
                  <a:schemeClr val="tx1"/>
                </a:solidFill>
              </a:rPr>
              <a:t>、各地可根据工程建设项目类型、投资类别、规模大小，制定不同类型的审批流程图。</a:t>
            </a:r>
            <a:endParaRPr lang="zh-CN" altLang="en-US" sz="1400" dirty="0">
              <a:solidFill>
                <a:schemeClr val="tx1"/>
              </a:solidFill>
            </a:endParaRPr>
          </a:p>
          <a:p>
            <a:pPr algn="l">
              <a:buClrTx/>
              <a:buSzTx/>
              <a:buFontTx/>
            </a:pPr>
            <a:r>
              <a:rPr lang="en-US" altLang="zh-CN" sz="1400" dirty="0">
                <a:solidFill>
                  <a:schemeClr val="tx1"/>
                </a:solidFill>
              </a:rPr>
              <a:t>3</a:t>
            </a:r>
            <a:r>
              <a:rPr lang="zh-CN" altLang="en-US" sz="1400" dirty="0">
                <a:solidFill>
                  <a:schemeClr val="tx1"/>
                </a:solidFill>
              </a:rPr>
              <a:t>、虚线框内的事项实行并联审批。</a:t>
            </a:r>
            <a:endParaRPr lang="zh-CN" altLang="en-US" sz="1400" dirty="0">
              <a:solidFill>
                <a:schemeClr val="tx1"/>
              </a:solidFill>
            </a:endParaRPr>
          </a:p>
          <a:p>
            <a:pPr algn="l">
              <a:buClrTx/>
              <a:buSzTx/>
              <a:buFontTx/>
            </a:pPr>
            <a:r>
              <a:rPr lang="zh-CN" altLang="en-US" sz="1400" dirty="0">
                <a:solidFill>
                  <a:schemeClr val="tx1"/>
                </a:solidFill>
              </a:rPr>
              <a:t>4、审批时限自受理之日起计算。行政审批、备案和依法由政府组织、委托或购买服务的技术审查、中介服务均计入相应审批事项的审批时限；市政公用服务报装办理时间计入审批总时限。</a:t>
            </a:r>
            <a:endParaRPr lang="zh-CN" altLang="en-US" sz="1400" dirty="0">
              <a:solidFill>
                <a:schemeClr val="tx1"/>
              </a:solidFill>
              <a:sym typeface="+mn-ea"/>
            </a:endParaRPr>
          </a:p>
          <a:p>
            <a:pPr algn="l">
              <a:buClrTx/>
              <a:buSzTx/>
              <a:buFontTx/>
            </a:pPr>
            <a:r>
              <a:rPr lang="zh-CN" altLang="en-US" sz="1400" dirty="0">
                <a:solidFill>
                  <a:schemeClr val="tx1"/>
                </a:solidFill>
              </a:rPr>
              <a:t>5、施工图审查、施工许可证分两阶段办理时，“±0.00以下”阶段施工图设计文件审查审批时限为8+2个工作日，核发建筑工程施工许可证审批时限为2个工作日；“±0.00以上”阶段施工图设计文件审查审批时限为10+5个工作日，核发建筑工程施工许可证审批时限为2个工作日。施工图审查、施工许可证分三阶段办理时，“基坑支护和土方开挖”阶段施工图设计文件审查审批时限为6+2个工作日，核发建筑工程施工许可证审批时限为2个工作日；“基础与地下室”阶段施工图设计文件审查审批时限为8+2个工作日，核发建筑工程施工许可证审批时限为2个工作日，“±0.00以上”阶段施工图设计文件审查审批时限为10+5个工作日，核发建筑工程施工许可证审批时限为2个工作日。</a:t>
            </a:r>
            <a:endParaRPr lang="zh-CN" altLang="en-US" sz="1400" dirty="0">
              <a:solidFill>
                <a:schemeClr val="tx1"/>
              </a:solidFill>
            </a:endParaRPr>
          </a:p>
        </p:txBody>
      </p:sp>
      <p:sp>
        <p:nvSpPr>
          <p:cNvPr id="137" name="文本框 136"/>
          <p:cNvSpPr txBox="1"/>
          <p:nvPr/>
        </p:nvSpPr>
        <p:spPr>
          <a:xfrm>
            <a:off x="16778235" y="8076595"/>
            <a:ext cx="3387522" cy="791798"/>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00" dirty="0">
                <a:ln>
                  <a:noFill/>
                </a:ln>
                <a:solidFill>
                  <a:schemeClr val="tx1"/>
                </a:solidFill>
                <a:latin typeface="+mn-ea"/>
                <a:cs typeface="+mn-ea"/>
              </a:rPr>
              <a:t>城镇排水与污水处理设施竣工验收备案</a:t>
            </a:r>
            <a:endParaRPr lang="zh-CN" altLang="en-US" sz="1200" dirty="0">
              <a:ln>
                <a:noFill/>
              </a:ln>
              <a:solidFill>
                <a:schemeClr val="tx1"/>
              </a:solidFill>
              <a:latin typeface="+mn-ea"/>
              <a:cs typeface="+mn-ea"/>
            </a:endParaRPr>
          </a:p>
          <a:p>
            <a:pPr algn="ctr">
              <a:lnSpc>
                <a:spcPts val="2000"/>
              </a:lnSpc>
              <a:buClrTx/>
              <a:buSzTx/>
              <a:buNone/>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2</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38" name="文本框 137"/>
          <p:cNvSpPr txBox="1"/>
          <p:nvPr/>
        </p:nvSpPr>
        <p:spPr>
          <a:xfrm>
            <a:off x="16778234" y="9047459"/>
            <a:ext cx="3372918" cy="791798"/>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00" dirty="0">
                <a:ln>
                  <a:noFill/>
                </a:ln>
                <a:solidFill>
                  <a:schemeClr val="tx1"/>
                </a:solidFill>
                <a:latin typeface="+mn-ea"/>
                <a:cs typeface="+mn-ea"/>
              </a:rPr>
              <a:t>燃气设施建设工程竣工验收备案</a:t>
            </a:r>
            <a:endParaRPr lang="zh-CN" altLang="en-US" sz="1200" dirty="0">
              <a:ln>
                <a:noFill/>
              </a:ln>
              <a:solidFill>
                <a:schemeClr val="tx1"/>
              </a:solidFill>
              <a:latin typeface="+mn-ea"/>
              <a:cs typeface="+mn-ea"/>
            </a:endParaRPr>
          </a:p>
          <a:p>
            <a:pPr algn="ctr">
              <a:lnSpc>
                <a:spcPts val="2000"/>
              </a:lnSpc>
              <a:buClrTx/>
              <a:buSzTx/>
              <a:buNone/>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2</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39" name="文本框 138"/>
          <p:cNvSpPr txBox="1"/>
          <p:nvPr/>
        </p:nvSpPr>
        <p:spPr>
          <a:xfrm>
            <a:off x="5313045" y="2338705"/>
            <a:ext cx="2663825" cy="3328670"/>
          </a:xfrm>
          <a:prstGeom prst="rect">
            <a:avLst/>
          </a:prstGeom>
          <a:noFill/>
          <a:ln w="9525" cmpd="sng">
            <a:solidFill>
              <a:srgbClr val="000000"/>
            </a:solidFill>
            <a:prstDash val="solid"/>
          </a:ln>
        </p:spPr>
        <p:txBody>
          <a:bodyPr wrap="square" bIns="0" rtlCol="0">
            <a:noAutofit/>
          </a:bodyPr>
          <a:lstStyle/>
          <a:p>
            <a:endParaRPr lang="en-US" altLang="zh-CN" sz="1200">
              <a:ln>
                <a:noFill/>
              </a:ln>
              <a:solidFill>
                <a:schemeClr val="tx1"/>
              </a:solidFill>
            </a:endParaRPr>
          </a:p>
        </p:txBody>
      </p:sp>
      <p:sp>
        <p:nvSpPr>
          <p:cNvPr id="140" name="文本框 139"/>
          <p:cNvSpPr txBox="1"/>
          <p:nvPr/>
        </p:nvSpPr>
        <p:spPr>
          <a:xfrm>
            <a:off x="5404797" y="4908798"/>
            <a:ext cx="2480797" cy="592455"/>
          </a:xfrm>
          <a:prstGeom prst="rect">
            <a:avLst/>
          </a:prstGeom>
          <a:solidFill>
            <a:schemeClr val="bg1"/>
          </a:solidFill>
          <a:ln w="0" cmpd="sng">
            <a:solidFill>
              <a:srgbClr val="000000"/>
            </a:solidFill>
            <a:prstDash val="solid"/>
          </a:ln>
        </p:spPr>
        <p:txBody>
          <a:bodyPr wrap="square" rtlCol="0" anchor="ctr" anchorCtr="0">
            <a:noAutofit/>
          </a:bodyPr>
          <a:lstStyle/>
          <a:p>
            <a:pPr algn="ctr" defTabSz="914400" fontAlgn="base">
              <a:buClrTx/>
              <a:buSzTx/>
              <a:buFontTx/>
            </a:pPr>
            <a:r>
              <a:rPr lang="zh-CN" altLang="en-US" sz="1200" dirty="0">
                <a:ln>
                  <a:noFill/>
                </a:ln>
                <a:solidFill>
                  <a:schemeClr val="tx1"/>
                </a:solidFill>
                <a:latin typeface="Arial" panose="020B0604020202020204" pitchFamily="34" charset="0"/>
                <a:ea typeface="宋体" panose="02010600030101010101" pitchFamily="2" charset="-122"/>
              </a:rPr>
              <a:t>建设用地规划许可证核发</a:t>
            </a:r>
            <a:endParaRPr lang="zh-CN" altLang="en-US" sz="1200" dirty="0">
              <a:ln>
                <a:noFill/>
              </a:ln>
              <a:solidFill>
                <a:schemeClr val="tx1"/>
              </a:solidFill>
              <a:latin typeface="Arial" panose="020B0604020202020204" pitchFamily="34" charset="0"/>
              <a:ea typeface="宋体" panose="02010600030101010101" pitchFamily="2" charset="-122"/>
            </a:endParaRPr>
          </a:p>
          <a:p>
            <a:pPr algn="ctr" defTabSz="914400" fontAlgn="base">
              <a:buClrTx/>
              <a:buSzTx/>
              <a:buFontTx/>
            </a:pPr>
            <a:r>
              <a:rPr lang="zh-CN" altLang="en-US" sz="1200" dirty="0">
                <a:ln>
                  <a:noFill/>
                </a:ln>
                <a:solidFill>
                  <a:schemeClr val="tx1"/>
                </a:solidFill>
                <a:latin typeface="Arial" panose="020B0604020202020204" pitchFamily="34" charset="0"/>
                <a:ea typeface="宋体" panose="02010600030101010101" pitchFamily="2" charset="-122"/>
                <a:sym typeface="+mn-ea"/>
              </a:rPr>
              <a:t>（审批时限：3个工作日）</a:t>
            </a:r>
            <a:endParaRPr lang="zh-CN" altLang="en-US" sz="1200" dirty="0">
              <a:ln>
                <a:noFill/>
              </a:ln>
              <a:solidFill>
                <a:schemeClr val="tx1"/>
              </a:solidFill>
              <a:latin typeface="Arial" panose="020B0604020202020204" pitchFamily="34" charset="0"/>
              <a:ea typeface="宋体" panose="02010600030101010101" pitchFamily="2" charset="-122"/>
              <a:sym typeface="+mn-ea"/>
            </a:endParaRPr>
          </a:p>
        </p:txBody>
      </p:sp>
      <p:sp>
        <p:nvSpPr>
          <p:cNvPr id="141" name="文本框 140"/>
          <p:cNvSpPr txBox="1"/>
          <p:nvPr/>
        </p:nvSpPr>
        <p:spPr>
          <a:xfrm>
            <a:off x="4899660" y="10373995"/>
            <a:ext cx="2886075" cy="720090"/>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pPr>
            <a:r>
              <a:rPr lang="zh-CN" sz="1200" dirty="0">
                <a:ln>
                  <a:noFill/>
                </a:ln>
                <a:solidFill>
                  <a:schemeClr val="tx1"/>
                </a:solidFill>
                <a:latin typeface="+mn-ea"/>
                <a:cs typeface="+mn-ea"/>
              </a:rPr>
              <a:t>涉及国家安全事项的建设项目审批</a:t>
            </a:r>
            <a:endParaRPr lang="en-US" altLang="zh-CN" sz="1200" dirty="0">
              <a:ln>
                <a:noFill/>
              </a:ln>
              <a:solidFill>
                <a:schemeClr val="tx1"/>
              </a:solidFill>
              <a:latin typeface="+mn-ea"/>
              <a:cs typeface="+mn-ea"/>
            </a:endParaRPr>
          </a:p>
          <a:p>
            <a:pPr algn="ctr">
              <a:lnSpc>
                <a:spcPts val="2000"/>
              </a:lnSpc>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10</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42" name="文本框 133"/>
          <p:cNvSpPr txBox="1"/>
          <p:nvPr/>
        </p:nvSpPr>
        <p:spPr>
          <a:xfrm>
            <a:off x="16785220" y="7187009"/>
            <a:ext cx="3387522" cy="720047"/>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pPr>
            <a:r>
              <a:rPr lang="zh-CN" sz="1200" dirty="0">
                <a:ln>
                  <a:noFill/>
                </a:ln>
                <a:solidFill>
                  <a:schemeClr val="tx1"/>
                </a:solidFill>
                <a:latin typeface="+mn-ea"/>
                <a:cs typeface="+mn-ea"/>
              </a:rPr>
              <a:t>涉及国家安全事项的建设项目审批</a:t>
            </a:r>
            <a:endParaRPr lang="zh-CN" sz="1200" dirty="0">
              <a:ln>
                <a:noFill/>
              </a:ln>
              <a:solidFill>
                <a:schemeClr val="tx1"/>
              </a:solidFill>
              <a:latin typeface="+mn-ea"/>
              <a:cs typeface="+mn-ea"/>
            </a:endParaRPr>
          </a:p>
          <a:p>
            <a:pPr algn="ctr">
              <a:lnSpc>
                <a:spcPts val="2000"/>
              </a:lnSpc>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8</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43" name="文本框 76"/>
          <p:cNvSpPr txBox="1"/>
          <p:nvPr/>
        </p:nvSpPr>
        <p:spPr>
          <a:xfrm>
            <a:off x="4898390" y="12091035"/>
            <a:ext cx="6273165" cy="810260"/>
          </a:xfrm>
          <a:prstGeom prst="rect">
            <a:avLst/>
          </a:prstGeom>
          <a:solidFill>
            <a:schemeClr val="bg1">
              <a:lumMod val="7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00" dirty="0">
                <a:solidFill>
                  <a:schemeClr val="tx1"/>
                </a:solidFill>
                <a:latin typeface="+mn-ea"/>
                <a:cs typeface="+mn-ea"/>
              </a:rPr>
              <a:t> </a:t>
            </a:r>
            <a:r>
              <a:rPr lang="zh-CN" altLang="en-US" sz="1200" dirty="0">
                <a:solidFill>
                  <a:schemeClr val="tx1"/>
                </a:solidFill>
                <a:latin typeface="+mn-ea"/>
                <a:cs typeface="+mn-ea"/>
                <a:sym typeface="+mn-ea"/>
              </a:rPr>
              <a:t>筹备设立（含扩建、异地重建）宗教活动场所以及宗教活动场所内</a:t>
            </a:r>
            <a:endParaRPr lang="zh-CN" altLang="en-US" sz="1200" dirty="0">
              <a:solidFill>
                <a:schemeClr val="tx1"/>
              </a:solidFill>
              <a:latin typeface="+mn-ea"/>
              <a:cs typeface="+mn-ea"/>
              <a:sym typeface="+mn-ea"/>
            </a:endParaRPr>
          </a:p>
          <a:p>
            <a:pPr algn="ctr">
              <a:lnSpc>
                <a:spcPts val="2000"/>
              </a:lnSpc>
            </a:pPr>
            <a:r>
              <a:rPr lang="zh-CN" altLang="en-US" sz="1200" dirty="0">
                <a:solidFill>
                  <a:schemeClr val="tx1"/>
                </a:solidFill>
                <a:latin typeface="+mn-ea"/>
                <a:cs typeface="+mn-ea"/>
                <a:sym typeface="+mn-ea"/>
              </a:rPr>
              <a:t>改建或者新建建筑物审批（审批时限：</a:t>
            </a:r>
            <a:r>
              <a:rPr lang="en-US" altLang="zh-CN" sz="1200" dirty="0">
                <a:solidFill>
                  <a:schemeClr val="tx1"/>
                </a:solidFill>
                <a:latin typeface="+mn-ea"/>
                <a:cs typeface="+mn-ea"/>
                <a:sym typeface="+mn-ea"/>
              </a:rPr>
              <a:t> 13</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44" name="文本框 58"/>
          <p:cNvSpPr txBox="1"/>
          <p:nvPr>
            <p:custDataLst>
              <p:tags r:id="rId9"/>
            </p:custDataLst>
          </p:nvPr>
        </p:nvSpPr>
        <p:spPr>
          <a:xfrm>
            <a:off x="13191336" y="2338468"/>
            <a:ext cx="2929080" cy="2102359"/>
          </a:xfrm>
          <a:prstGeom prst="rect">
            <a:avLst/>
          </a:prstGeom>
          <a:noFill/>
          <a:ln w="9525" cmpd="sng">
            <a:solidFill>
              <a:srgbClr val="000000"/>
            </a:solidFill>
            <a:prstDash val="solid"/>
          </a:ln>
        </p:spPr>
        <p:txBody>
          <a:bodyPr wrap="square" bIns="0" rtlCol="0">
            <a:noAutofit/>
          </a:bodyPr>
          <a:lstStyle/>
          <a:p>
            <a:endParaRPr lang="en-US" altLang="zh-CN" sz="1200">
              <a:ln>
                <a:noFill/>
              </a:ln>
              <a:solidFill>
                <a:schemeClr val="tx1"/>
              </a:solidFill>
              <a:latin typeface="+mn-ea"/>
            </a:endParaRPr>
          </a:p>
        </p:txBody>
      </p:sp>
      <p:sp>
        <p:nvSpPr>
          <p:cNvPr id="145" name="文本框 64"/>
          <p:cNvSpPr txBox="1"/>
          <p:nvPr/>
        </p:nvSpPr>
        <p:spPr>
          <a:xfrm>
            <a:off x="13334221" y="3424545"/>
            <a:ext cx="2643048" cy="865634"/>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1600"/>
              </a:lnSpc>
            </a:pPr>
            <a:r>
              <a:rPr lang="zh-CN" altLang="en-US" sz="1200" dirty="0" smtClean="0">
                <a:solidFill>
                  <a:schemeClr val="tx1"/>
                </a:solidFill>
                <a:latin typeface="等线" panose="02010600030101010101" charset="-122"/>
                <a:ea typeface="等线" panose="02010600030101010101" charset="-122"/>
                <a:cs typeface="等线" panose="02010600030101010101" charset="-122"/>
                <a:sym typeface="+mn-ea"/>
              </a:rPr>
              <a:t>建设工程质量安全监督手续</a:t>
            </a:r>
            <a:endParaRPr lang="en-US" altLang="zh-CN" sz="1200" dirty="0" smtClean="0">
              <a:solidFill>
                <a:schemeClr val="tx1"/>
              </a:solidFill>
              <a:latin typeface="等线" panose="02010600030101010101" charset="-122"/>
              <a:ea typeface="等线" panose="02010600030101010101" charset="-122"/>
              <a:cs typeface="等线" panose="02010600030101010101" charset="-122"/>
              <a:sym typeface="+mn-ea"/>
            </a:endParaRPr>
          </a:p>
          <a:p>
            <a:pPr algn="ctr">
              <a:lnSpc>
                <a:spcPts val="1600"/>
              </a:lnSpc>
            </a:pPr>
            <a:r>
              <a:rPr lang="zh-CN" altLang="en-US" sz="1200" dirty="0" smtClean="0">
                <a:solidFill>
                  <a:schemeClr val="tx1"/>
                </a:solidFill>
                <a:latin typeface="等线" panose="02010600030101010101" charset="-122"/>
                <a:ea typeface="等线" panose="02010600030101010101" charset="-122"/>
                <a:cs typeface="等线" panose="02010600030101010101" charset="-122"/>
                <a:sym typeface="+mn-ea"/>
              </a:rPr>
              <a:t>和人防工程质量监督手续并核发建筑工程施工许可证</a:t>
            </a:r>
            <a:endParaRPr lang="en-US" altLang="zh-CN" sz="1200" dirty="0" smtClean="0">
              <a:solidFill>
                <a:schemeClr val="tx1"/>
              </a:solidFill>
              <a:latin typeface="等线" panose="02010600030101010101" charset="-122"/>
              <a:ea typeface="等线" panose="02010600030101010101" charset="-122"/>
              <a:cs typeface="等线" panose="02010600030101010101" charset="-122"/>
            </a:endParaRPr>
          </a:p>
          <a:p>
            <a:pPr algn="ctr">
              <a:lnSpc>
                <a:spcPts val="1600"/>
              </a:lnSpc>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5</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46" name="文本框 105"/>
          <p:cNvSpPr txBox="1"/>
          <p:nvPr/>
        </p:nvSpPr>
        <p:spPr>
          <a:xfrm>
            <a:off x="13334203" y="2498479"/>
            <a:ext cx="2643347" cy="773384"/>
          </a:xfrm>
          <a:prstGeom prst="rect">
            <a:avLst/>
          </a:prstGeom>
          <a:solidFill>
            <a:schemeClr val="bg1"/>
          </a:solidFill>
          <a:ln w="0" cmpd="sng">
            <a:solidFill>
              <a:srgbClr val="000000"/>
            </a:solidFill>
            <a:prstDash val="solid"/>
          </a:ln>
        </p:spPr>
        <p:txBody>
          <a:bodyPr wrap="square" bIns="45717" rtlCol="0" anchor="ctr" anchorCtr="0">
            <a:noAutofit/>
          </a:bodyPr>
          <a:lstStyle/>
          <a:p>
            <a:pPr lvl="0" algn="ctr">
              <a:lnSpc>
                <a:spcPts val="1600"/>
              </a:lnSpc>
              <a:buClrTx/>
              <a:buSzTx/>
              <a:buFontTx/>
            </a:pPr>
            <a:r>
              <a:rPr lang="zh-CN" altLang="en-US" sz="1200" dirty="0">
                <a:solidFill>
                  <a:schemeClr val="tx1"/>
                </a:solidFill>
                <a:latin typeface="+mn-ea"/>
                <a:cs typeface="+mn-ea"/>
                <a:sym typeface="+mn-ea"/>
              </a:rPr>
              <a:t>施工图设计文件审查（多图联审，</a:t>
            </a:r>
            <a:endParaRPr lang="zh-CN" altLang="en-US" sz="1200" dirty="0">
              <a:solidFill>
                <a:schemeClr val="tx1"/>
              </a:solidFill>
              <a:latin typeface="+mn-ea"/>
              <a:cs typeface="+mn-ea"/>
              <a:sym typeface="+mn-ea"/>
            </a:endParaRPr>
          </a:p>
          <a:p>
            <a:pPr lvl="0" algn="ctr">
              <a:lnSpc>
                <a:spcPts val="1600"/>
              </a:lnSpc>
              <a:buClrTx/>
              <a:buSzTx/>
              <a:buFontTx/>
            </a:pPr>
            <a:r>
              <a:rPr lang="zh-CN" altLang="en-US" sz="1200" dirty="0">
                <a:solidFill>
                  <a:schemeClr val="tx1"/>
                </a:solidFill>
                <a:latin typeface="+mn-ea"/>
                <a:cs typeface="+mn-ea"/>
                <a:sym typeface="+mn-ea"/>
              </a:rPr>
              <a:t>含消防、人防等）</a:t>
            </a:r>
            <a:endParaRPr lang="zh-CN" altLang="en-US" sz="1200" dirty="0">
              <a:solidFill>
                <a:schemeClr val="tx1"/>
              </a:solidFill>
              <a:latin typeface="+mn-ea"/>
              <a:cs typeface="+mn-ea"/>
              <a:sym typeface="+mn-ea"/>
            </a:endParaRPr>
          </a:p>
          <a:p>
            <a:pPr lvl="0" algn="ctr">
              <a:lnSpc>
                <a:spcPts val="1600"/>
              </a:lnSpc>
              <a:buClrTx/>
              <a:buSzTx/>
              <a:buFontTx/>
            </a:pPr>
            <a:r>
              <a:rPr lang="zh-CN" altLang="en-US" sz="1200" dirty="0">
                <a:solidFill>
                  <a:schemeClr val="tx1"/>
                </a:solidFill>
                <a:latin typeface="+mn-ea"/>
                <a:cs typeface="+mn-ea"/>
                <a:sym typeface="+mn-ea"/>
              </a:rPr>
              <a:t>（审批时限：13+5个工作日）</a:t>
            </a:r>
            <a:endParaRPr lang="zh-CN" altLang="en-US" sz="1200" dirty="0">
              <a:solidFill>
                <a:schemeClr val="tx1"/>
              </a:solidFill>
              <a:latin typeface="+mn-ea"/>
              <a:cs typeface="+mn-ea"/>
              <a:sym typeface="+mn-ea"/>
            </a:endParaRPr>
          </a:p>
        </p:txBody>
      </p:sp>
      <p:sp>
        <p:nvSpPr>
          <p:cNvPr id="147" name="文本框 97"/>
          <p:cNvSpPr txBox="1"/>
          <p:nvPr/>
        </p:nvSpPr>
        <p:spPr>
          <a:xfrm>
            <a:off x="4899660" y="11250295"/>
            <a:ext cx="6271895" cy="702310"/>
          </a:xfrm>
          <a:prstGeom prst="rect">
            <a:avLst/>
          </a:prstGeom>
          <a:solidFill>
            <a:schemeClr val="bg1">
              <a:lumMod val="7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00" dirty="0">
                <a:ln>
                  <a:noFill/>
                </a:ln>
                <a:solidFill>
                  <a:schemeClr val="tx1"/>
                </a:solidFill>
                <a:latin typeface="+mn-ea"/>
                <a:cs typeface="+mn-ea"/>
                <a:sym typeface="+mn-ea"/>
              </a:rPr>
              <a:t>危险化学品建设项目安全条件审查</a:t>
            </a:r>
            <a:endParaRPr lang="en-US" altLang="zh-CN" sz="1200" dirty="0">
              <a:ln>
                <a:noFill/>
              </a:ln>
              <a:solidFill>
                <a:schemeClr val="tx1"/>
              </a:solidFill>
              <a:latin typeface="+mn-ea"/>
              <a:cs typeface="+mn-ea"/>
              <a:sym typeface="+mn-ea"/>
            </a:endParaRPr>
          </a:p>
          <a:p>
            <a:pPr algn="ctr">
              <a:lnSpc>
                <a:spcPts val="2000"/>
              </a:lnSpc>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19</a:t>
            </a:r>
            <a:r>
              <a:rPr lang="zh-CN" altLang="en-US" sz="1200" dirty="0">
                <a:solidFill>
                  <a:schemeClr val="tx1"/>
                </a:solidFill>
                <a:latin typeface="+mn-ea"/>
                <a:cs typeface="+mn-ea"/>
                <a:sym typeface="+mn-ea"/>
              </a:rPr>
              <a:t>个工作日，在建设工程规划类许可证核发前办理完成即可）</a:t>
            </a:r>
            <a:endParaRPr lang="zh-CN" altLang="en-US" sz="1200" dirty="0">
              <a:ln>
                <a:noFill/>
              </a:ln>
              <a:solidFill>
                <a:schemeClr val="tx1"/>
              </a:solidFill>
              <a:latin typeface="+mn-ea"/>
              <a:cs typeface="+mn-ea"/>
              <a:sym typeface="+mn-ea"/>
            </a:endParaRPr>
          </a:p>
        </p:txBody>
      </p:sp>
      <p:sp>
        <p:nvSpPr>
          <p:cNvPr id="148" name="文本框 147"/>
          <p:cNvSpPr txBox="1"/>
          <p:nvPr/>
        </p:nvSpPr>
        <p:spPr>
          <a:xfrm>
            <a:off x="1086485" y="2517775"/>
            <a:ext cx="2812415" cy="686435"/>
          </a:xfrm>
          <a:prstGeom prst="rect">
            <a:avLst/>
          </a:prstGeom>
          <a:solidFill>
            <a:schemeClr val="bg1"/>
          </a:solidFill>
          <a:ln w="9525" cmpd="sng">
            <a:solidFill>
              <a:schemeClr val="tx1"/>
            </a:solidFill>
            <a:prstDash val="solid"/>
          </a:ln>
        </p:spPr>
        <p:txBody>
          <a:bodyPr wrap="square" bIns="0" rtlCol="0">
            <a:noAutofit/>
          </a:bodyPr>
          <a:lstStyle/>
          <a:p>
            <a:pPr>
              <a:lnSpc>
                <a:spcPts val="1600"/>
              </a:lnSpc>
            </a:pPr>
            <a:r>
              <a:rPr lang="zh-CN" altLang="en-US" sz="1200" dirty="0">
                <a:solidFill>
                  <a:schemeClr val="tx1"/>
                </a:solidFill>
              </a:rPr>
              <a:t>各类开发区、工业园区、新区等推行</a:t>
            </a:r>
            <a:r>
              <a:rPr lang="zh-CN" altLang="en-US" sz="1200" dirty="0">
                <a:ln>
                  <a:noFill/>
                </a:ln>
                <a:solidFill>
                  <a:schemeClr val="tx1"/>
                </a:solidFill>
              </a:rPr>
              <a:t>区域评估，并将区域评估有关要求落实到地块上。</a:t>
            </a:r>
            <a:endParaRPr lang="zh-CN" altLang="en-US" sz="1200" dirty="0">
              <a:ln>
                <a:noFill/>
              </a:ln>
              <a:solidFill>
                <a:schemeClr val="tx1"/>
              </a:solidFill>
            </a:endParaRPr>
          </a:p>
        </p:txBody>
      </p:sp>
      <p:sp>
        <p:nvSpPr>
          <p:cNvPr id="149" name="文本框 148"/>
          <p:cNvSpPr txBox="1"/>
          <p:nvPr/>
        </p:nvSpPr>
        <p:spPr>
          <a:xfrm>
            <a:off x="1087120" y="4448810"/>
            <a:ext cx="2811145" cy="829945"/>
          </a:xfrm>
          <a:prstGeom prst="rect">
            <a:avLst/>
          </a:prstGeom>
          <a:solidFill>
            <a:schemeClr val="bg1"/>
          </a:solidFill>
          <a:ln w="0" cmpd="sng">
            <a:solidFill>
              <a:srgbClr val="000000"/>
            </a:solidFill>
            <a:prstDash val="solid"/>
          </a:ln>
        </p:spPr>
        <p:txBody>
          <a:bodyPr wrap="square" rtlCol="0">
            <a:spAutoFit/>
          </a:bodyPr>
          <a:lstStyle/>
          <a:p>
            <a:r>
              <a:rPr lang="zh-CN" altLang="en-US" sz="1200" dirty="0">
                <a:ln>
                  <a:noFill/>
                </a:ln>
                <a:solidFill>
                  <a:schemeClr val="tx1"/>
                </a:solidFill>
              </a:rPr>
              <a:t>推行“用地清单制+告知承诺制”，将规划条件、管理要求及经济指标等要求统一落实到地块上，并作为土地划拨或挂牌出让条件。</a:t>
            </a:r>
            <a:endParaRPr lang="zh-CN" altLang="en-US" sz="1200" dirty="0">
              <a:ln>
                <a:noFill/>
              </a:ln>
              <a:solidFill>
                <a:schemeClr val="tx1"/>
              </a:solidFill>
            </a:endParaRPr>
          </a:p>
        </p:txBody>
      </p:sp>
      <p:cxnSp>
        <p:nvCxnSpPr>
          <p:cNvPr id="150" name="直接连接符 149"/>
          <p:cNvCxnSpPr/>
          <p:nvPr/>
        </p:nvCxnSpPr>
        <p:spPr>
          <a:xfrm flipH="1">
            <a:off x="4618355" y="1651635"/>
            <a:ext cx="11430" cy="1437957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custDataLst>
              <p:tags r:id="rId10"/>
            </p:custDataLst>
          </p:nvPr>
        </p:nvCxnSpPr>
        <p:spPr>
          <a:xfrm>
            <a:off x="1316767" y="13069719"/>
            <a:ext cx="1949803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H="1">
            <a:off x="12590145" y="1651635"/>
            <a:ext cx="14605" cy="799147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custDataLst>
              <p:tags r:id="rId11"/>
            </p:custDataLst>
          </p:nvPr>
        </p:nvCxnSpPr>
        <p:spPr>
          <a:xfrm>
            <a:off x="1085625" y="16141000"/>
            <a:ext cx="1949803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54" name="文本框 153"/>
          <p:cNvSpPr txBox="1"/>
          <p:nvPr/>
        </p:nvSpPr>
        <p:spPr>
          <a:xfrm>
            <a:off x="9155521" y="4687144"/>
            <a:ext cx="2873838" cy="814656"/>
          </a:xfrm>
          <a:prstGeom prst="rect">
            <a:avLst/>
          </a:prstGeom>
          <a:noFill/>
          <a:ln w="9525" cmpd="sng">
            <a:solidFill>
              <a:srgbClr val="000000"/>
            </a:solidFill>
            <a:prstDash val="dash"/>
            <a:miter lim="800000"/>
          </a:ln>
          <a:extLst>
            <a:ext uri="{909E8E84-426E-40DD-AFC4-6F175D3DCCD1}">
              <a14:hiddenFill xmlns:a14="http://schemas.microsoft.com/office/drawing/2010/main">
                <a:solidFill>
                  <a:schemeClr val="bg1">
                    <a:lumMod val="85000"/>
                  </a:schemeClr>
                </a:solidFill>
              </a14:hiddenFill>
            </a:ext>
          </a:extLst>
        </p:spPr>
        <p:txBody>
          <a:bodyPr wrap="square" bIns="0" rtlCol="0" anchor="ctr" anchorCtr="0">
            <a:noAutofit/>
          </a:bodyPr>
          <a:ls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ctr">
              <a:lnSpc>
                <a:spcPts val="2000"/>
              </a:lnSpc>
            </a:pPr>
            <a:r>
              <a:rPr lang="zh-CN" altLang="en-US" sz="1200" dirty="0">
                <a:ln>
                  <a:noFill/>
                </a:ln>
                <a:solidFill>
                  <a:schemeClr val="tx1"/>
                </a:solidFill>
                <a:sym typeface="+mn-ea"/>
              </a:rPr>
              <a:t>政府投资建设的</a:t>
            </a:r>
            <a:r>
              <a:rPr lang="zh-CN" altLang="en-US" sz="1200" dirty="0">
                <a:ln>
                  <a:noFill/>
                </a:ln>
                <a:solidFill>
                  <a:schemeClr val="tx1"/>
                </a:solidFill>
              </a:rPr>
              <a:t>工程总承包招标（按项目实际情况可在方案设计</a:t>
            </a:r>
            <a:r>
              <a:rPr lang="zh-CN" altLang="en-US" sz="1200" dirty="0">
                <a:ln>
                  <a:noFill/>
                </a:ln>
                <a:solidFill>
                  <a:schemeClr val="tx1"/>
                </a:solidFill>
                <a:sym typeface="+mn-ea"/>
              </a:rPr>
              <a:t>完成后</a:t>
            </a:r>
            <a:r>
              <a:rPr lang="zh-CN" altLang="en-US" sz="1200" dirty="0">
                <a:ln>
                  <a:noFill/>
                </a:ln>
                <a:solidFill>
                  <a:schemeClr val="tx1"/>
                </a:solidFill>
              </a:rPr>
              <a:t>或初步设计完成后进行）</a:t>
            </a:r>
            <a:endParaRPr lang="zh-CN" altLang="en-US" sz="1200" dirty="0">
              <a:ln>
                <a:noFill/>
              </a:ln>
              <a:solidFill>
                <a:schemeClr val="tx1"/>
              </a:solidFill>
            </a:endParaRPr>
          </a:p>
        </p:txBody>
      </p:sp>
      <p:sp>
        <p:nvSpPr>
          <p:cNvPr id="155" name="文本框 67"/>
          <p:cNvSpPr txBox="1"/>
          <p:nvPr/>
        </p:nvSpPr>
        <p:spPr>
          <a:xfrm>
            <a:off x="8768080" y="6298565"/>
            <a:ext cx="3707765" cy="647700"/>
          </a:xfrm>
          <a:prstGeom prst="rect">
            <a:avLst/>
          </a:prstGeom>
          <a:solidFill>
            <a:schemeClr val="bg2"/>
          </a:solidFill>
          <a:ln w="0" cmpd="sng">
            <a:solidFill>
              <a:srgbClr val="000000"/>
            </a:solidFill>
            <a:prstDash val="solid"/>
          </a:ln>
        </p:spPr>
        <p:txBody>
          <a:bodyPr wrap="square" bIns="0" rtlCol="0" anchor="ctr" anchorCtr="0">
            <a:noAutofit/>
          </a:bodyPr>
          <a:ls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ctr">
              <a:lnSpc>
                <a:spcPts val="2000"/>
              </a:lnSpc>
            </a:pPr>
            <a:r>
              <a:rPr lang="zh-CN" altLang="en-US" sz="1200" dirty="0">
                <a:solidFill>
                  <a:schemeClr val="tx1"/>
                </a:solidFill>
                <a:latin typeface="+mn-ea"/>
                <a:ea typeface="+mn-ea"/>
                <a:cs typeface="+mn-ea"/>
              </a:rPr>
              <a:t>应建防空地下室的民用建筑项目报建审批</a:t>
            </a:r>
            <a:endParaRPr lang="zh-CN" altLang="en-US" sz="1200" dirty="0">
              <a:solidFill>
                <a:schemeClr val="tx1"/>
              </a:solidFill>
              <a:latin typeface="+mn-ea"/>
              <a:ea typeface="+mn-ea"/>
              <a:cs typeface="+mn-ea"/>
            </a:endParaRPr>
          </a:p>
          <a:p>
            <a:pPr algn="ctr">
              <a:lnSpc>
                <a:spcPts val="2000"/>
              </a:lnSpc>
            </a:pPr>
            <a:r>
              <a:rPr lang="zh-CN" altLang="en-US" sz="1200" dirty="0">
                <a:solidFill>
                  <a:schemeClr val="tx1"/>
                </a:solidFill>
                <a:latin typeface="+mn-ea"/>
                <a:ea typeface="+mn-ea"/>
                <a:cs typeface="+mn-ea"/>
              </a:rPr>
              <a:t>或防空地下室易地建设审批</a:t>
            </a:r>
            <a:r>
              <a:rPr lang="zh-CN" altLang="en-US" sz="1200" dirty="0">
                <a:solidFill>
                  <a:schemeClr val="tx1"/>
                </a:solidFill>
                <a:latin typeface="+mn-ea"/>
                <a:ea typeface="+mn-ea"/>
                <a:cs typeface="+mn-ea"/>
                <a:sym typeface="+mn-ea"/>
              </a:rPr>
              <a:t>（审批时限：</a:t>
            </a:r>
            <a:r>
              <a:rPr lang="en-US" altLang="zh-CN" sz="1200" dirty="0">
                <a:solidFill>
                  <a:schemeClr val="tx1"/>
                </a:solidFill>
                <a:latin typeface="+mn-ea"/>
                <a:ea typeface="+mn-ea"/>
                <a:cs typeface="+mn-ea"/>
                <a:sym typeface="+mn-ea"/>
              </a:rPr>
              <a:t>5</a:t>
            </a:r>
            <a:r>
              <a:rPr lang="zh-CN" altLang="en-US" sz="1200" dirty="0">
                <a:solidFill>
                  <a:schemeClr val="tx1"/>
                </a:solidFill>
                <a:latin typeface="+mn-ea"/>
                <a:ea typeface="+mn-ea"/>
                <a:cs typeface="+mn-ea"/>
                <a:sym typeface="+mn-ea"/>
              </a:rPr>
              <a:t>个工作日）</a:t>
            </a:r>
            <a:endParaRPr lang="zh-CN" altLang="en-US" sz="1200" dirty="0">
              <a:solidFill>
                <a:schemeClr val="tx1"/>
              </a:solidFill>
              <a:latin typeface="+mn-ea"/>
              <a:ea typeface="+mn-ea"/>
              <a:cs typeface="+mn-ea"/>
              <a:sym typeface="+mn-ea"/>
            </a:endParaRPr>
          </a:p>
        </p:txBody>
      </p:sp>
      <p:sp>
        <p:nvSpPr>
          <p:cNvPr id="156" name="文本框 155"/>
          <p:cNvSpPr txBox="1"/>
          <p:nvPr/>
        </p:nvSpPr>
        <p:spPr>
          <a:xfrm>
            <a:off x="8768080" y="7776210"/>
            <a:ext cx="3705225" cy="619125"/>
          </a:xfrm>
          <a:prstGeom prst="rect">
            <a:avLst/>
          </a:prstGeom>
          <a:solidFill>
            <a:schemeClr val="bg2"/>
          </a:solidFill>
          <a:ln w="0" cmpd="sng">
            <a:solidFill>
              <a:srgbClr val="000000"/>
            </a:solidFill>
            <a:prstDash val="solid"/>
          </a:ln>
        </p:spPr>
        <p:txBody>
          <a:bodyPr wrap="square" bIns="0" rtlCol="0" anchor="ctr" anchorCtr="0">
            <a:noAutofit/>
          </a:bodyPr>
          <a:ls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ctr">
              <a:lnSpc>
                <a:spcPts val="2000"/>
              </a:lnSpc>
            </a:pPr>
            <a:r>
              <a:rPr lang="zh-CN" sz="1200" dirty="0">
                <a:ln>
                  <a:noFill/>
                </a:ln>
                <a:solidFill>
                  <a:schemeClr val="tx1"/>
                </a:solidFill>
                <a:latin typeface="+mn-ea"/>
                <a:ea typeface="+mn-ea"/>
                <a:cs typeface="+mn-ea"/>
                <a:sym typeface="+mn-ea"/>
              </a:rPr>
              <a:t>新建</a:t>
            </a:r>
            <a:r>
              <a:rPr lang="zh-CN" altLang="en-US" sz="1200" dirty="0">
                <a:solidFill>
                  <a:schemeClr val="tx1"/>
                </a:solidFill>
                <a:latin typeface="+mn-ea"/>
                <a:ea typeface="+mn-ea"/>
                <a:cs typeface="+mn-ea"/>
                <a:sym typeface="+mn-ea"/>
              </a:rPr>
              <a:t>、扩建、改建建设</a:t>
            </a:r>
            <a:r>
              <a:rPr lang="zh-CN" sz="1200" dirty="0">
                <a:ln>
                  <a:noFill/>
                </a:ln>
                <a:solidFill>
                  <a:schemeClr val="tx1"/>
                </a:solidFill>
                <a:latin typeface="+mn-ea"/>
                <a:ea typeface="+mn-ea"/>
                <a:cs typeface="+mn-ea"/>
                <a:sym typeface="+mn-ea"/>
              </a:rPr>
              <a:t>工程避免</a:t>
            </a:r>
            <a:r>
              <a:rPr lang="zh-CN" altLang="en-US" sz="1200" dirty="0">
                <a:ln>
                  <a:noFill/>
                </a:ln>
                <a:solidFill>
                  <a:schemeClr val="tx1"/>
                </a:solidFill>
                <a:latin typeface="+mn-ea"/>
                <a:ea typeface="+mn-ea"/>
                <a:cs typeface="+mn-ea"/>
                <a:sym typeface="+mn-ea"/>
              </a:rPr>
              <a:t>危害</a:t>
            </a:r>
            <a:r>
              <a:rPr lang="zh-CN" sz="1200" dirty="0">
                <a:ln>
                  <a:noFill/>
                </a:ln>
                <a:solidFill>
                  <a:schemeClr val="tx1"/>
                </a:solidFill>
                <a:latin typeface="+mn-ea"/>
                <a:ea typeface="+mn-ea"/>
                <a:cs typeface="+mn-ea"/>
                <a:sym typeface="+mn-ea"/>
              </a:rPr>
              <a:t>气象探测环境审批</a:t>
            </a:r>
            <a:r>
              <a:rPr lang="zh-CN" altLang="en-US" sz="1200" dirty="0">
                <a:solidFill>
                  <a:schemeClr val="tx1"/>
                </a:solidFill>
                <a:latin typeface="+mn-ea"/>
                <a:ea typeface="+mn-ea"/>
                <a:cs typeface="+mn-ea"/>
                <a:sym typeface="+mn-ea"/>
              </a:rPr>
              <a:t>（审批时限：</a:t>
            </a:r>
            <a:r>
              <a:rPr lang="en-US" altLang="zh-CN" sz="1200" dirty="0">
                <a:solidFill>
                  <a:schemeClr val="tx1"/>
                </a:solidFill>
                <a:latin typeface="+mn-ea"/>
                <a:ea typeface="+mn-ea"/>
                <a:cs typeface="+mn-ea"/>
                <a:sym typeface="+mn-ea"/>
              </a:rPr>
              <a:t>11</a:t>
            </a:r>
            <a:r>
              <a:rPr lang="zh-CN" altLang="en-US" sz="1200" dirty="0">
                <a:solidFill>
                  <a:schemeClr val="tx1"/>
                </a:solidFill>
                <a:latin typeface="+mn-ea"/>
                <a:ea typeface="+mn-ea"/>
                <a:cs typeface="+mn-ea"/>
                <a:sym typeface="+mn-ea"/>
              </a:rPr>
              <a:t>个工作日）</a:t>
            </a:r>
            <a:endParaRPr lang="zh-CN" altLang="en-US" sz="1200" dirty="0">
              <a:solidFill>
                <a:schemeClr val="tx1"/>
              </a:solidFill>
              <a:latin typeface="+mn-ea"/>
              <a:ea typeface="+mn-ea"/>
              <a:cs typeface="+mn-ea"/>
              <a:sym typeface="+mn-ea"/>
            </a:endParaRPr>
          </a:p>
        </p:txBody>
      </p:sp>
      <p:sp>
        <p:nvSpPr>
          <p:cNvPr id="157" name="文本框 156"/>
          <p:cNvSpPr txBox="1"/>
          <p:nvPr/>
        </p:nvSpPr>
        <p:spPr>
          <a:xfrm>
            <a:off x="11372138" y="9709720"/>
            <a:ext cx="3827551" cy="1394377"/>
          </a:xfrm>
          <a:prstGeom prst="rect">
            <a:avLst/>
          </a:prstGeom>
          <a:noFill/>
          <a:ln w="9525" cmpd="sng">
            <a:solidFill>
              <a:schemeClr val="bg1"/>
            </a:solidFill>
            <a:prstDash val="solid"/>
          </a:ln>
        </p:spPr>
        <p:txBody>
          <a:bodyPr wrap="square" bIns="0" rtlCol="0">
            <a:noAutofit/>
          </a:bodyPr>
          <a:lstStyle/>
          <a:p>
            <a:pPr algn="ctr"/>
            <a:r>
              <a:rPr lang="zh-CN" sz="1400" b="1">
                <a:ln>
                  <a:noFill/>
                </a:ln>
                <a:solidFill>
                  <a:schemeClr val="tx1"/>
                </a:solidFill>
              </a:rPr>
              <a:t>第二、三阶段可并联或并行办理事项</a:t>
            </a:r>
            <a:endParaRPr lang="zh-CN" sz="1400" b="1">
              <a:ln>
                <a:noFill/>
              </a:ln>
              <a:solidFill>
                <a:schemeClr val="tx1"/>
              </a:solidFill>
            </a:endParaRPr>
          </a:p>
        </p:txBody>
      </p:sp>
      <p:sp>
        <p:nvSpPr>
          <p:cNvPr id="158" name="文本框 100"/>
          <p:cNvSpPr txBox="1"/>
          <p:nvPr/>
        </p:nvSpPr>
        <p:spPr>
          <a:xfrm>
            <a:off x="11372215" y="10218420"/>
            <a:ext cx="5001895" cy="719455"/>
          </a:xfrm>
          <a:prstGeom prst="rect">
            <a:avLst/>
          </a:prstGeom>
          <a:solidFill>
            <a:schemeClr val="bg1">
              <a:lumMod val="7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00" dirty="0">
                <a:solidFill>
                  <a:schemeClr val="tx1"/>
                </a:solidFill>
                <a:latin typeface="+mn-ea"/>
                <a:cs typeface="+mn-ea"/>
                <a:sym typeface="+mn-ea"/>
              </a:rPr>
              <a:t>建设项目安全设施设计审查（审批时限：</a:t>
            </a:r>
            <a:r>
              <a:rPr lang="en-US" altLang="zh-CN" sz="1200" dirty="0">
                <a:solidFill>
                  <a:schemeClr val="tx1"/>
                </a:solidFill>
                <a:latin typeface="+mn-ea"/>
                <a:cs typeface="+mn-ea"/>
                <a:sym typeface="+mn-ea"/>
              </a:rPr>
              <a:t>20</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cxnSp>
        <p:nvCxnSpPr>
          <p:cNvPr id="159" name="肘形连接符 32"/>
          <p:cNvCxnSpPr/>
          <p:nvPr/>
        </p:nvCxnSpPr>
        <p:spPr>
          <a:xfrm rot="16200000">
            <a:off x="11127105" y="3881120"/>
            <a:ext cx="2178685" cy="257810"/>
          </a:xfrm>
          <a:prstGeom prst="bentConnector3">
            <a:avLst>
              <a:gd name="adj1" fmla="val -480"/>
            </a:avLst>
          </a:prstGeom>
          <a:ln w="9525">
            <a:tailEnd type="arrow" w="med" len="med"/>
          </a:ln>
        </p:spPr>
        <p:style>
          <a:lnRef idx="1">
            <a:schemeClr val="dk1"/>
          </a:lnRef>
          <a:fillRef idx="0">
            <a:schemeClr val="dk1"/>
          </a:fillRef>
          <a:effectRef idx="0">
            <a:schemeClr val="dk1"/>
          </a:effectRef>
          <a:fontRef idx="minor">
            <a:schemeClr val="tx1"/>
          </a:fontRef>
        </p:style>
      </p:cxnSp>
      <p:grpSp>
        <p:nvGrpSpPr>
          <p:cNvPr id="160" name="组合 159"/>
          <p:cNvGrpSpPr/>
          <p:nvPr/>
        </p:nvGrpSpPr>
        <p:grpSpPr>
          <a:xfrm>
            <a:off x="12423800" y="2911171"/>
            <a:ext cx="4685990" cy="2443334"/>
            <a:chOff x="15096" y="4720"/>
            <a:chExt cx="9389" cy="3848"/>
          </a:xfrm>
        </p:grpSpPr>
        <p:sp>
          <p:nvSpPr>
            <p:cNvPr id="161" name="文本框 160"/>
            <p:cNvSpPr txBox="1"/>
            <p:nvPr/>
          </p:nvSpPr>
          <p:spPr>
            <a:xfrm>
              <a:off x="17944" y="7448"/>
              <a:ext cx="3333" cy="1120"/>
            </a:xfrm>
            <a:prstGeom prst="rect">
              <a:avLst/>
            </a:prstGeom>
            <a:noFill/>
            <a:ln w="9525" cmpd="sng">
              <a:solidFill>
                <a:srgbClr val="000000"/>
              </a:solidFill>
              <a:prstDash val="solid"/>
            </a:ln>
          </p:spPr>
          <p:txBody>
            <a:bodyPr wrap="square" bIns="0" rtlCol="0" anchor="ctr" anchorCtr="0">
              <a:noAutofit/>
            </a:bodyPr>
            <a:lstStyle/>
            <a:p>
              <a:pPr algn="ctr">
                <a:lnSpc>
                  <a:spcPts val="2000"/>
                </a:lnSpc>
              </a:pPr>
              <a:r>
                <a:rPr lang="zh-CN" altLang="en-US" sz="1200" dirty="0">
                  <a:ln>
                    <a:noFill/>
                  </a:ln>
                  <a:solidFill>
                    <a:schemeClr val="tx1"/>
                  </a:solidFill>
                  <a:sym typeface="+mn-ea"/>
                </a:rPr>
                <a:t>市政公用设施报装</a:t>
              </a:r>
              <a:endParaRPr lang="zh-CN" altLang="en-US" sz="1200" dirty="0">
                <a:ln>
                  <a:noFill/>
                </a:ln>
                <a:solidFill>
                  <a:schemeClr val="tx1"/>
                </a:solidFill>
                <a:sym typeface="+mn-ea"/>
              </a:endParaRPr>
            </a:p>
          </p:txBody>
        </p:sp>
        <p:cxnSp>
          <p:nvCxnSpPr>
            <p:cNvPr id="162" name="肘形连接符 37"/>
            <p:cNvCxnSpPr/>
            <p:nvPr>
              <p:custDataLst>
                <p:tags r:id="rId12"/>
              </p:custDataLst>
            </p:nvPr>
          </p:nvCxnSpPr>
          <p:spPr>
            <a:xfrm>
              <a:off x="15096" y="7972"/>
              <a:ext cx="2763" cy="5"/>
            </a:xfrm>
            <a:prstGeom prst="bentConnector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3" name="肘形连接符 47"/>
            <p:cNvCxnSpPr/>
            <p:nvPr>
              <p:custDataLst>
                <p:tags r:id="rId13"/>
              </p:custDataLst>
            </p:nvPr>
          </p:nvCxnSpPr>
          <p:spPr>
            <a:xfrm rot="16200000">
              <a:off x="21231" y="4773"/>
              <a:ext cx="3307" cy="3201"/>
            </a:xfrm>
            <a:prstGeom prst="bentConnector3">
              <a:avLst>
                <a:gd name="adj1" fmla="val 917"/>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64" name="文本框 163"/>
          <p:cNvSpPr txBox="1"/>
          <p:nvPr/>
        </p:nvSpPr>
        <p:spPr>
          <a:xfrm>
            <a:off x="5404797" y="3309868"/>
            <a:ext cx="2480797" cy="592455"/>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1600"/>
              </a:lnSpc>
            </a:pPr>
            <a:r>
              <a:rPr lang="zh-CN" altLang="en-US" sz="1200" dirty="0">
                <a:solidFill>
                  <a:schemeClr val="tx1"/>
                </a:solidFill>
                <a:sym typeface="+mn-ea"/>
              </a:rPr>
              <a:t>建设项目用地预审与选址意见书（审批时限：10个工作日）</a:t>
            </a:r>
            <a:endParaRPr lang="zh-CN" altLang="en-US" sz="1200" dirty="0">
              <a:ln>
                <a:noFill/>
              </a:ln>
              <a:solidFill>
                <a:schemeClr val="tx1"/>
              </a:solidFill>
              <a:latin typeface="Arial" panose="020B0604020202020204" pitchFamily="34" charset="0"/>
              <a:ea typeface="宋体" panose="02010600030101010101" pitchFamily="2" charset="-122"/>
              <a:sym typeface="+mn-ea"/>
            </a:endParaRPr>
          </a:p>
        </p:txBody>
      </p:sp>
      <p:sp>
        <p:nvSpPr>
          <p:cNvPr id="165" name="文本框 164"/>
          <p:cNvSpPr txBox="1"/>
          <p:nvPr/>
        </p:nvSpPr>
        <p:spPr>
          <a:xfrm>
            <a:off x="5404797" y="2509803"/>
            <a:ext cx="2480797" cy="593055"/>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1600"/>
              </a:lnSpc>
            </a:pPr>
            <a:r>
              <a:rPr lang="zh-CN" altLang="en-US" sz="1200" dirty="0">
                <a:solidFill>
                  <a:schemeClr val="tx1"/>
                </a:solidFill>
                <a:sym typeface="+mn-ea"/>
              </a:rPr>
              <a:t>政府投资项目建议书审批</a:t>
            </a:r>
            <a:endParaRPr lang="en-US" altLang="zh-CN" sz="1200" dirty="0">
              <a:solidFill>
                <a:schemeClr val="tx1"/>
              </a:solidFill>
              <a:sym typeface="+mn-ea"/>
            </a:endParaRPr>
          </a:p>
          <a:p>
            <a:pPr algn="ctr">
              <a:lnSpc>
                <a:spcPts val="1600"/>
              </a:lnSpc>
            </a:pPr>
            <a:r>
              <a:rPr lang="zh-CN" altLang="en-US" sz="1200" dirty="0">
                <a:solidFill>
                  <a:schemeClr val="tx1"/>
                </a:solidFill>
                <a:sym typeface="+mn-ea"/>
              </a:rPr>
              <a:t>（审批时限：</a:t>
            </a:r>
            <a:r>
              <a:rPr lang="en-US" altLang="zh-CN" sz="1200" dirty="0">
                <a:solidFill>
                  <a:schemeClr val="tx1"/>
                </a:solidFill>
                <a:sym typeface="+mn-ea"/>
              </a:rPr>
              <a:t>3</a:t>
            </a:r>
            <a:r>
              <a:rPr lang="zh-CN" altLang="en-US" sz="1200" dirty="0">
                <a:solidFill>
                  <a:schemeClr val="tx1"/>
                </a:solidFill>
                <a:sym typeface="+mn-ea"/>
              </a:rPr>
              <a:t>个工作日）</a:t>
            </a:r>
            <a:endParaRPr lang="zh-CN" altLang="en-US" sz="1200" dirty="0">
              <a:ln>
                <a:noFill/>
              </a:ln>
              <a:solidFill>
                <a:schemeClr val="tx1"/>
              </a:solidFill>
              <a:latin typeface="Arial" panose="020B0604020202020204" pitchFamily="34" charset="0"/>
              <a:ea typeface="宋体" panose="02010600030101010101" pitchFamily="2" charset="-122"/>
              <a:sym typeface="+mn-ea"/>
            </a:endParaRPr>
          </a:p>
        </p:txBody>
      </p:sp>
      <p:sp>
        <p:nvSpPr>
          <p:cNvPr id="166" name="文本框 165"/>
          <p:cNvSpPr txBox="1"/>
          <p:nvPr/>
        </p:nvSpPr>
        <p:spPr>
          <a:xfrm>
            <a:off x="5404797" y="4109333"/>
            <a:ext cx="2480797" cy="592455"/>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00" dirty="0">
                <a:ln>
                  <a:noFill/>
                </a:ln>
                <a:solidFill>
                  <a:schemeClr val="tx1"/>
                </a:solidFill>
                <a:sym typeface="+mn-ea"/>
              </a:rPr>
              <a:t>政府投资项目可行性研究报告审批</a:t>
            </a:r>
            <a:endParaRPr lang="en-US" altLang="zh-CN" sz="1200" dirty="0">
              <a:ln>
                <a:noFill/>
              </a:ln>
              <a:solidFill>
                <a:schemeClr val="tx1"/>
              </a:solidFill>
              <a:sym typeface="+mn-ea"/>
            </a:endParaRPr>
          </a:p>
          <a:p>
            <a:pPr algn="ctr"/>
            <a:r>
              <a:rPr lang="zh-CN" altLang="en-US" sz="1200" dirty="0">
                <a:solidFill>
                  <a:schemeClr val="tx1"/>
                </a:solidFill>
                <a:sym typeface="+mn-ea"/>
              </a:rPr>
              <a:t>（审批时限：</a:t>
            </a:r>
            <a:r>
              <a:rPr lang="en-US" sz="1200" dirty="0">
                <a:solidFill>
                  <a:schemeClr val="tx1"/>
                </a:solidFill>
                <a:sym typeface="+mn-ea"/>
              </a:rPr>
              <a:t>10</a:t>
            </a:r>
            <a:r>
              <a:rPr lang="zh-CN" altLang="en-US" sz="1200" dirty="0">
                <a:solidFill>
                  <a:schemeClr val="tx1"/>
                </a:solidFill>
                <a:sym typeface="+mn-ea"/>
              </a:rPr>
              <a:t>个工作日）</a:t>
            </a:r>
            <a:endParaRPr lang="zh-CN" altLang="en-US" sz="1200" dirty="0">
              <a:ln>
                <a:noFill/>
              </a:ln>
              <a:solidFill>
                <a:schemeClr val="tx1"/>
              </a:solidFill>
              <a:latin typeface="Arial" panose="020B0604020202020204" pitchFamily="34" charset="0"/>
              <a:ea typeface="宋体" panose="02010600030101010101" pitchFamily="2" charset="-122"/>
              <a:sym typeface="+mn-ea"/>
            </a:endParaRPr>
          </a:p>
        </p:txBody>
      </p:sp>
      <p:sp>
        <p:nvSpPr>
          <p:cNvPr id="167" name="文本框 166"/>
          <p:cNvSpPr txBox="1"/>
          <p:nvPr/>
        </p:nvSpPr>
        <p:spPr>
          <a:xfrm>
            <a:off x="9341485" y="2517775"/>
            <a:ext cx="2455545" cy="1658620"/>
          </a:xfrm>
          <a:prstGeom prst="rect">
            <a:avLst/>
          </a:prstGeom>
          <a:solidFill>
            <a:schemeClr val="bg1"/>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sym typeface="+mn-ea"/>
              </a:rPr>
              <a:t>建设工程规划类许可证核发</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a:t>
            </a:r>
            <a:r>
              <a:rPr lang="zh-CN" altLang="en-US" sz="1250" dirty="0">
                <a:solidFill>
                  <a:schemeClr val="tx1"/>
                </a:solidFill>
                <a:latin typeface="等线" panose="02010600030101010101" charset="-122"/>
                <a:ea typeface="等线" panose="02010600030101010101" charset="-122"/>
                <a:cs typeface="等线" panose="02010600030101010101" charset="-122"/>
                <a:sym typeface="+mn-ea"/>
              </a:rPr>
              <a:t>组织相关部门并联审查修建性详细规划、总平面图、建设工程设计方案</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250" dirty="0">
                <a:ln>
                  <a:noFill/>
                </a:ln>
                <a:solidFill>
                  <a:schemeClr val="tx1"/>
                </a:solidFill>
                <a:latin typeface="等线" panose="02010600030101010101" charset="-122"/>
                <a:ea typeface="等线" panose="02010600030101010101" charset="-122"/>
                <a:cs typeface="等线" panose="02010600030101010101" charset="-122"/>
                <a:sym typeface="+mn-ea"/>
              </a:rPr>
              <a:t>20</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个工作日；核发建筑工程规划许可证：</a:t>
            </a:r>
            <a:r>
              <a:rPr lang="en-US" altLang="zh-CN" sz="1250" dirty="0">
                <a:ln>
                  <a:noFill/>
                </a:ln>
                <a:solidFill>
                  <a:schemeClr val="tx1"/>
                </a:solidFill>
                <a:latin typeface="等线" panose="02010600030101010101" charset="-122"/>
                <a:ea typeface="等线" panose="02010600030101010101" charset="-122"/>
                <a:cs typeface="等线" panose="02010600030101010101" charset="-122"/>
                <a:sym typeface="+mn-ea"/>
              </a:rPr>
              <a:t>3</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个工作日）</a:t>
            </a:r>
            <a:endParaRPr lang="en-US" altLang="zh-CN" sz="1250" dirty="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25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250" dirty="0">
                <a:solidFill>
                  <a:schemeClr val="tx1"/>
                </a:solidFill>
                <a:latin typeface="等线" panose="02010600030101010101" charset="-122"/>
                <a:ea typeface="等线" panose="02010600030101010101" charset="-122"/>
                <a:cs typeface="等线" panose="02010600030101010101" charset="-122"/>
                <a:sym typeface="+mn-ea"/>
              </a:rPr>
              <a:t>20+3 </a:t>
            </a:r>
            <a:r>
              <a:rPr lang="zh-CN" altLang="en-US" sz="1250" dirty="0">
                <a:solidFill>
                  <a:schemeClr val="tx1"/>
                </a:solidFill>
                <a:latin typeface="等线" panose="02010600030101010101" charset="-122"/>
                <a:ea typeface="等线" panose="02010600030101010101" charset="-122"/>
                <a:cs typeface="等线" panose="02010600030101010101" charset="-122"/>
                <a:sym typeface="+mn-ea"/>
              </a:rPr>
              <a:t>工作日）</a:t>
            </a:r>
            <a:endPar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endParaRPr>
          </a:p>
        </p:txBody>
      </p:sp>
      <p:sp>
        <p:nvSpPr>
          <p:cNvPr id="168" name="文本框 167"/>
          <p:cNvSpPr txBox="1"/>
          <p:nvPr/>
        </p:nvSpPr>
        <p:spPr>
          <a:xfrm>
            <a:off x="4899660" y="9498330"/>
            <a:ext cx="2886710" cy="720090"/>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buClrTx/>
              <a:buSzTx/>
              <a:buFontTx/>
            </a:pPr>
            <a:r>
              <a:rPr lang="zh-CN" altLang="en-US" sz="1200" dirty="0">
                <a:ln>
                  <a:noFill/>
                </a:ln>
                <a:solidFill>
                  <a:schemeClr val="tx1"/>
                </a:solidFill>
                <a:sym typeface="+mn-ea"/>
              </a:rPr>
              <a:t>政府投资项目初步设计审批</a:t>
            </a:r>
            <a:endParaRPr lang="zh-CN" altLang="en-US" sz="1200" dirty="0">
              <a:ln>
                <a:noFill/>
              </a:ln>
              <a:solidFill>
                <a:schemeClr val="tx1"/>
              </a:solidFill>
              <a:sym typeface="+mn-ea"/>
            </a:endParaRPr>
          </a:p>
          <a:p>
            <a:pPr algn="ctr">
              <a:buClrTx/>
              <a:buSzTx/>
              <a:buFontTx/>
            </a:pPr>
            <a:r>
              <a:rPr lang="zh-CN" altLang="en-US" sz="1200" dirty="0">
                <a:ln>
                  <a:noFill/>
                </a:ln>
                <a:solidFill>
                  <a:schemeClr val="tx1"/>
                </a:solidFill>
                <a:sym typeface="+mn-ea"/>
              </a:rPr>
              <a:t>（审批时限：6个工作日</a:t>
            </a:r>
            <a:r>
              <a:rPr lang="zh-CN" altLang="en-US" sz="1200" dirty="0">
                <a:solidFill>
                  <a:schemeClr val="tx1"/>
                </a:solidFill>
                <a:latin typeface="+mn-ea"/>
                <a:cs typeface="+mn-ea"/>
                <a:sym typeface="+mn-ea"/>
              </a:rPr>
              <a:t>）</a:t>
            </a:r>
            <a:endParaRPr lang="zh-CN" altLang="en-US" sz="1200" dirty="0">
              <a:solidFill>
                <a:schemeClr val="tx1"/>
              </a:solidFill>
              <a:latin typeface="+mn-ea"/>
              <a:cs typeface="+mn-ea"/>
              <a:sym typeface="+mn-ea"/>
            </a:endParaRPr>
          </a:p>
        </p:txBody>
      </p:sp>
      <p:sp>
        <p:nvSpPr>
          <p:cNvPr id="169" name="文本框 168"/>
          <p:cNvSpPr txBox="1"/>
          <p:nvPr/>
        </p:nvSpPr>
        <p:spPr>
          <a:xfrm>
            <a:off x="8245475" y="9498330"/>
            <a:ext cx="2925445" cy="720090"/>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buClrTx/>
              <a:buSzTx/>
              <a:buFontTx/>
            </a:pPr>
            <a:endParaRPr lang="zh-CN" altLang="en-US" sz="1200" dirty="0">
              <a:ln>
                <a:noFill/>
              </a:ln>
              <a:solidFill>
                <a:schemeClr val="tx1"/>
              </a:solidFill>
              <a:sym typeface="+mn-ea"/>
            </a:endParaRPr>
          </a:p>
          <a:p>
            <a:pPr algn="ctr">
              <a:buClrTx/>
              <a:buSzTx/>
              <a:buFontTx/>
            </a:pPr>
            <a:r>
              <a:rPr lang="zh-CN" altLang="en-US" sz="1200" dirty="0">
                <a:ln>
                  <a:noFill/>
                </a:ln>
                <a:solidFill>
                  <a:schemeClr val="tx1"/>
                </a:solidFill>
                <a:sym typeface="+mn-ea"/>
              </a:rPr>
              <a:t>政府投资项目初步设计概算审批</a:t>
            </a:r>
            <a:endParaRPr lang="zh-CN" altLang="en-US" sz="1200" dirty="0">
              <a:ln>
                <a:noFill/>
              </a:ln>
              <a:solidFill>
                <a:schemeClr val="tx1"/>
              </a:solidFill>
              <a:sym typeface="+mn-ea"/>
            </a:endParaRPr>
          </a:p>
          <a:p>
            <a:pPr algn="ctr">
              <a:buClrTx/>
              <a:buSzTx/>
              <a:buFontTx/>
            </a:pPr>
            <a:r>
              <a:rPr lang="zh-CN" altLang="en-US" sz="1200" dirty="0">
                <a:ln>
                  <a:noFill/>
                </a:ln>
                <a:solidFill>
                  <a:schemeClr val="tx1"/>
                </a:solidFill>
                <a:sym typeface="+mn-ea"/>
              </a:rPr>
              <a:t>（审批时限：10个工作日）</a:t>
            </a:r>
            <a:endParaRPr lang="zh-CN" altLang="en-US" sz="1200" dirty="0">
              <a:solidFill>
                <a:schemeClr val="tx1"/>
              </a:solidFill>
              <a:latin typeface="+mn-ea"/>
              <a:ea typeface="+mn-ea"/>
              <a:cs typeface="+mn-ea"/>
              <a:sym typeface="+mn-ea"/>
            </a:endParaRPr>
          </a:p>
          <a:p>
            <a:pPr algn="ctr">
              <a:lnSpc>
                <a:spcPts val="2000"/>
              </a:lnSpc>
              <a:buClrTx/>
              <a:buSzTx/>
              <a:buFontTx/>
            </a:pPr>
            <a:endParaRPr lang="zh-CN" altLang="en-US" sz="1200" dirty="0">
              <a:solidFill>
                <a:schemeClr val="tx1"/>
              </a:solidFill>
              <a:latin typeface="+mn-ea"/>
              <a:ea typeface="+mn-ea"/>
              <a:cs typeface="+mn-ea"/>
              <a:sym typeface="+mn-ea"/>
            </a:endParaRPr>
          </a:p>
        </p:txBody>
      </p:sp>
      <p:sp>
        <p:nvSpPr>
          <p:cNvPr id="170" name="文本框 169"/>
          <p:cNvSpPr txBox="1"/>
          <p:nvPr/>
        </p:nvSpPr>
        <p:spPr>
          <a:xfrm>
            <a:off x="12691745" y="13461365"/>
            <a:ext cx="3790950" cy="69723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lnSpc>
                <a:spcPct val="100000"/>
              </a:lnSpc>
            </a:pPr>
            <a:r>
              <a:rPr lang="zh-CN" sz="1200" dirty="0">
                <a:ln>
                  <a:noFill/>
                </a:ln>
                <a:solidFill>
                  <a:schemeClr val="tx1"/>
                </a:solidFill>
                <a:latin typeface="+mn-ea"/>
                <a:cs typeface="+mn-ea"/>
              </a:rPr>
              <a:t>建设项目环境影响评价审批</a:t>
            </a:r>
            <a:endParaRPr lang="en-US" altLang="zh-CN" sz="1200" dirty="0">
              <a:ln>
                <a:noFill/>
              </a:ln>
              <a:solidFill>
                <a:schemeClr val="tx1"/>
              </a:solidFill>
              <a:latin typeface="+mn-ea"/>
              <a:cs typeface="+mn-ea"/>
            </a:endParaRPr>
          </a:p>
          <a:p>
            <a:pPr algn="ctr">
              <a:lnSpc>
                <a:spcPct val="100000"/>
              </a:lnSpc>
            </a:pPr>
            <a:r>
              <a:rPr lang="zh-CN" altLang="en-US" sz="1200" dirty="0">
                <a:solidFill>
                  <a:schemeClr val="tx1"/>
                </a:solidFill>
                <a:latin typeface="+mn-ea"/>
                <a:cs typeface="+mn-ea"/>
                <a:sym typeface="+mn-ea"/>
              </a:rPr>
              <a:t>（审批时限：报告书</a:t>
            </a:r>
            <a:r>
              <a:rPr lang="en-US" altLang="zh-CN" sz="1200" dirty="0">
                <a:solidFill>
                  <a:schemeClr val="tx1"/>
                </a:solidFill>
                <a:latin typeface="+mn-ea"/>
                <a:cs typeface="+mn-ea"/>
                <a:sym typeface="+mn-ea"/>
              </a:rPr>
              <a:t>30</a:t>
            </a:r>
            <a:r>
              <a:rPr lang="zh-CN" altLang="en-US" sz="1200" dirty="0">
                <a:solidFill>
                  <a:schemeClr val="tx1"/>
                </a:solidFill>
                <a:latin typeface="+mn-ea"/>
                <a:cs typeface="+mn-ea"/>
                <a:sym typeface="+mn-ea"/>
              </a:rPr>
              <a:t>个工作日，报告表</a:t>
            </a:r>
            <a:r>
              <a:rPr lang="en-US" altLang="zh-CN" sz="1200" dirty="0">
                <a:solidFill>
                  <a:schemeClr val="tx1"/>
                </a:solidFill>
                <a:latin typeface="+mn-ea"/>
                <a:cs typeface="+mn-ea"/>
                <a:sym typeface="+mn-ea"/>
              </a:rPr>
              <a:t>20个工作日</a:t>
            </a:r>
            <a:r>
              <a:rPr lang="zh-CN" altLang="en-US" sz="1200" dirty="0">
                <a:solidFill>
                  <a:schemeClr val="tx1"/>
                </a:solidFill>
                <a:latin typeface="+mn-ea"/>
                <a:cs typeface="+mn-ea"/>
                <a:sym typeface="+mn-ea"/>
              </a:rPr>
              <a:t>）</a:t>
            </a:r>
            <a:endParaRPr lang="zh-CN" altLang="en-US" sz="1200" dirty="0">
              <a:solidFill>
                <a:schemeClr val="tx1"/>
              </a:solidFill>
              <a:latin typeface="+mn-ea"/>
              <a:cs typeface="+mn-ea"/>
              <a:sym typeface="+mn-ea"/>
            </a:endParaRPr>
          </a:p>
        </p:txBody>
      </p:sp>
      <p:sp>
        <p:nvSpPr>
          <p:cNvPr id="171" name="文本框 170"/>
          <p:cNvSpPr txBox="1"/>
          <p:nvPr/>
        </p:nvSpPr>
        <p:spPr>
          <a:xfrm>
            <a:off x="8799830" y="15193645"/>
            <a:ext cx="3789680" cy="72009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00" dirty="0">
                <a:ln>
                  <a:noFill/>
                </a:ln>
                <a:solidFill>
                  <a:schemeClr val="tx1"/>
                </a:solidFill>
                <a:latin typeface="+mn-ea"/>
                <a:cs typeface="+mn-ea"/>
              </a:rPr>
              <a:t>生产建设项目水土保持方案审批</a:t>
            </a:r>
            <a:endParaRPr lang="zh-CN" sz="1200" dirty="0">
              <a:ln>
                <a:noFill/>
              </a:ln>
              <a:solidFill>
                <a:schemeClr val="tx1"/>
              </a:solidFill>
              <a:latin typeface="+mn-ea"/>
              <a:cs typeface="+mn-ea"/>
            </a:endParaRPr>
          </a:p>
          <a:p>
            <a:pPr algn="ct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10</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72" name="文本框 171"/>
          <p:cNvSpPr txBox="1"/>
          <p:nvPr/>
        </p:nvSpPr>
        <p:spPr>
          <a:xfrm>
            <a:off x="4899025" y="14305915"/>
            <a:ext cx="3790315" cy="71945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00" dirty="0">
                <a:solidFill>
                  <a:schemeClr val="tx1"/>
                </a:solidFill>
                <a:latin typeface="+mn-ea"/>
                <a:cs typeface="+mn-ea"/>
                <a:sym typeface="+mn-ea"/>
              </a:rPr>
              <a:t>医疗机构放射诊疗建设项目职业病危害预评价报告审核（审批时限：</a:t>
            </a:r>
            <a:r>
              <a:rPr lang="en-US" altLang="zh-CN" sz="1200" dirty="0">
                <a:solidFill>
                  <a:schemeClr val="tx1"/>
                </a:solidFill>
                <a:latin typeface="+mn-ea"/>
                <a:cs typeface="+mn-ea"/>
                <a:sym typeface="+mn-ea"/>
              </a:rPr>
              <a:t>10</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73" name="文本框 172"/>
          <p:cNvSpPr txBox="1"/>
          <p:nvPr/>
        </p:nvSpPr>
        <p:spPr>
          <a:xfrm>
            <a:off x="12691745" y="14305915"/>
            <a:ext cx="3790315" cy="72009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00" dirty="0">
                <a:ln>
                  <a:noFill/>
                </a:ln>
                <a:solidFill>
                  <a:schemeClr val="tx1"/>
                </a:solidFill>
                <a:latin typeface="+mn-ea"/>
                <a:cs typeface="+mn-ea"/>
              </a:rPr>
              <a:t>建设工程文物保护和考古许可</a:t>
            </a:r>
            <a:endParaRPr lang="zh-CN" altLang="en-US" sz="1200" dirty="0">
              <a:ln>
                <a:noFill/>
              </a:ln>
              <a:solidFill>
                <a:schemeClr val="tx1"/>
              </a:solidFill>
              <a:latin typeface="+mn-ea"/>
              <a:cs typeface="+mn-ea"/>
            </a:endParaRPr>
          </a:p>
          <a:p>
            <a:pPr algn="ct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10</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74" name="文本框 173"/>
          <p:cNvSpPr txBox="1"/>
          <p:nvPr/>
        </p:nvSpPr>
        <p:spPr>
          <a:xfrm>
            <a:off x="4899025" y="15193645"/>
            <a:ext cx="3790950" cy="72009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00" dirty="0">
                <a:ln>
                  <a:noFill/>
                </a:ln>
                <a:solidFill>
                  <a:schemeClr val="tx1"/>
                </a:solidFill>
                <a:latin typeface="+mn-ea"/>
                <a:cs typeface="+mn-ea"/>
              </a:rPr>
              <a:t>占用农业灌溉</a:t>
            </a:r>
            <a:r>
              <a:rPr lang="zh-CN" altLang="en-US" sz="1200" dirty="0">
                <a:ln>
                  <a:noFill/>
                </a:ln>
                <a:solidFill>
                  <a:schemeClr val="tx1"/>
                </a:solidFill>
                <a:latin typeface="+mn-ea"/>
                <a:cs typeface="+mn-ea"/>
              </a:rPr>
              <a:t>水源</a:t>
            </a:r>
            <a:r>
              <a:rPr lang="zh-CN" sz="1200" dirty="0">
                <a:ln>
                  <a:noFill/>
                </a:ln>
                <a:solidFill>
                  <a:schemeClr val="tx1"/>
                </a:solidFill>
                <a:latin typeface="+mn-ea"/>
                <a:cs typeface="+mn-ea"/>
              </a:rPr>
              <a:t>、灌排工程设施审批</a:t>
            </a:r>
            <a:endParaRPr lang="zh-CN" sz="1200" dirty="0">
              <a:ln>
                <a:noFill/>
              </a:ln>
              <a:solidFill>
                <a:schemeClr val="tx1"/>
              </a:solidFill>
              <a:latin typeface="+mn-ea"/>
              <a:cs typeface="+mn-ea"/>
            </a:endParaRPr>
          </a:p>
          <a:p>
            <a:pPr algn="ct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13</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75" name="文本框 85"/>
          <p:cNvSpPr txBox="1"/>
          <p:nvPr/>
        </p:nvSpPr>
        <p:spPr>
          <a:xfrm>
            <a:off x="8799830" y="14305915"/>
            <a:ext cx="3790315" cy="71945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00" dirty="0">
                <a:ln>
                  <a:noFill/>
                </a:ln>
                <a:solidFill>
                  <a:schemeClr val="tx1"/>
                </a:solidFill>
                <a:latin typeface="+mn-ea"/>
                <a:cs typeface="+mn-ea"/>
                <a:sym typeface="+mn-ea"/>
              </a:rPr>
              <a:t>取水许可</a:t>
            </a:r>
            <a:r>
              <a:rPr lang="zh-CN" altLang="en-US" sz="1200" dirty="0">
                <a:solidFill>
                  <a:schemeClr val="tx1"/>
                </a:solidFill>
                <a:latin typeface="+mn-ea"/>
                <a:cs typeface="+mn-ea"/>
                <a:sym typeface="+mn-ea"/>
              </a:rPr>
              <a:t>审批（审批时限：</a:t>
            </a:r>
            <a:r>
              <a:rPr lang="en-US" altLang="zh-CN" sz="1200" dirty="0">
                <a:solidFill>
                  <a:schemeClr val="tx1"/>
                </a:solidFill>
                <a:latin typeface="+mn-ea"/>
                <a:cs typeface="+mn-ea"/>
                <a:sym typeface="+mn-ea"/>
              </a:rPr>
              <a:t>10</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76" name="文本框 175"/>
          <p:cNvSpPr txBox="1"/>
          <p:nvPr/>
        </p:nvSpPr>
        <p:spPr>
          <a:xfrm>
            <a:off x="8803005" y="13461365"/>
            <a:ext cx="3790315" cy="69723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endParaRPr lang="zh-CN" sz="1200" dirty="0">
              <a:ln>
                <a:noFill/>
              </a:ln>
              <a:solidFill>
                <a:schemeClr val="tx1"/>
              </a:solidFill>
              <a:latin typeface="+mn-ea"/>
              <a:cs typeface="+mn-ea"/>
              <a:sym typeface="+mn-ea"/>
            </a:endParaRPr>
          </a:p>
          <a:p>
            <a:pPr algn="ctr"/>
            <a:r>
              <a:rPr lang="zh-CN" sz="1200" dirty="0">
                <a:ln>
                  <a:noFill/>
                </a:ln>
                <a:solidFill>
                  <a:schemeClr val="tx1"/>
                </a:solidFill>
                <a:latin typeface="+mn-ea"/>
                <a:cs typeface="+mn-ea"/>
                <a:sym typeface="+mn-ea"/>
              </a:rPr>
              <a:t>洪水影响评价审批</a:t>
            </a: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13</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a:p>
            <a:pPr algn="ctr"/>
            <a:endParaRPr lang="zh-CN" altLang="en-US" sz="1200" dirty="0">
              <a:solidFill>
                <a:schemeClr val="tx1"/>
              </a:solidFill>
              <a:latin typeface="+mn-ea"/>
              <a:cs typeface="+mn-ea"/>
              <a:sym typeface="+mn-ea"/>
            </a:endParaRPr>
          </a:p>
        </p:txBody>
      </p:sp>
      <p:sp>
        <p:nvSpPr>
          <p:cNvPr id="177" name="文本框 176"/>
          <p:cNvSpPr txBox="1"/>
          <p:nvPr/>
        </p:nvSpPr>
        <p:spPr>
          <a:xfrm>
            <a:off x="4899025" y="13461365"/>
            <a:ext cx="3790315" cy="69723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buClrTx/>
              <a:buSzTx/>
              <a:buFontTx/>
            </a:pPr>
            <a:r>
              <a:rPr lang="zh-CN" altLang="en-US" sz="1200" dirty="0">
                <a:solidFill>
                  <a:schemeClr val="tx1"/>
                </a:solidFill>
                <a:latin typeface="+mn-ea"/>
                <a:cs typeface="+mn-ea"/>
                <a:sym typeface="+mn-ea"/>
              </a:rPr>
              <a:t>航道通航条件影响评价审核（审批时限：13个工作日）</a:t>
            </a:r>
            <a:endParaRPr lang="zh-CN" altLang="en-US" sz="1200" dirty="0">
              <a:solidFill>
                <a:schemeClr val="tx1"/>
              </a:solidFill>
              <a:latin typeface="+mn-ea"/>
              <a:cs typeface="+mn-ea"/>
              <a:sym typeface="+mn-ea"/>
            </a:endParaRPr>
          </a:p>
        </p:txBody>
      </p:sp>
      <p:sp>
        <p:nvSpPr>
          <p:cNvPr id="178" name="文本框 177"/>
          <p:cNvSpPr txBox="1"/>
          <p:nvPr/>
        </p:nvSpPr>
        <p:spPr>
          <a:xfrm>
            <a:off x="8768080" y="8496300"/>
            <a:ext cx="3705860" cy="551180"/>
          </a:xfrm>
          <a:prstGeom prst="rect">
            <a:avLst/>
          </a:prstGeom>
          <a:solidFill>
            <a:schemeClr val="bg2"/>
          </a:solidFill>
          <a:ln w="0" cmpd="sng">
            <a:solidFill>
              <a:srgbClr val="000000"/>
            </a:solidFill>
            <a:prstDash val="solid"/>
          </a:ln>
        </p:spPr>
        <p:txBody>
          <a:bodyPr wrap="square" bIns="0" rtlCol="0" anchor="ctr" anchorCtr="0">
            <a:noAutofit/>
          </a:bodyPr>
          <a:lstStyle/>
          <a:p>
            <a:pPr algn="ctr">
              <a:buClrTx/>
              <a:buSzTx/>
              <a:buFontTx/>
            </a:pPr>
            <a:r>
              <a:rPr lang="zh-CN" altLang="en-US" sz="1200" dirty="0">
                <a:ln>
                  <a:noFill/>
                </a:ln>
                <a:solidFill>
                  <a:schemeClr val="tx1"/>
                </a:solidFill>
                <a:sym typeface="+mn-ea"/>
              </a:rPr>
              <a:t>招标上限值评审</a:t>
            </a:r>
            <a:endParaRPr lang="zh-CN" altLang="en-US" sz="1200" dirty="0">
              <a:ln>
                <a:noFill/>
              </a:ln>
              <a:solidFill>
                <a:schemeClr val="tx1"/>
              </a:solidFill>
              <a:sym typeface="+mn-ea"/>
            </a:endParaRPr>
          </a:p>
          <a:p>
            <a:pPr algn="ctr">
              <a:buClrTx/>
              <a:buSzTx/>
              <a:buFontTx/>
            </a:pPr>
            <a:r>
              <a:rPr lang="zh-CN" altLang="en-US" sz="1200" dirty="0">
                <a:ln>
                  <a:noFill/>
                </a:ln>
                <a:solidFill>
                  <a:schemeClr val="tx1"/>
                </a:solidFill>
                <a:sym typeface="+mn-ea"/>
              </a:rPr>
              <a:t>（审批时限：</a:t>
            </a:r>
            <a:r>
              <a:rPr lang="en-US" altLang="zh-CN" sz="1200" dirty="0">
                <a:solidFill>
                  <a:schemeClr val="tx1"/>
                </a:solidFill>
                <a:latin typeface="+mn-ea"/>
                <a:cs typeface="+mn-ea"/>
                <a:sym typeface="+mn-ea"/>
              </a:rPr>
              <a:t>17个工作日</a:t>
            </a:r>
            <a:r>
              <a:rPr lang="zh-CN" altLang="en-US" sz="1200" dirty="0">
                <a:ln>
                  <a:noFill/>
                </a:ln>
                <a:solidFill>
                  <a:schemeClr val="tx1"/>
                </a:solidFill>
                <a:sym typeface="+mn-ea"/>
              </a:rPr>
              <a:t>）</a:t>
            </a:r>
            <a:endParaRPr lang="zh-CN" altLang="en-US" sz="1200" dirty="0">
              <a:ln>
                <a:noFill/>
              </a:ln>
              <a:solidFill>
                <a:schemeClr val="tx1"/>
              </a:solidFill>
              <a:latin typeface="+mn-ea"/>
              <a:cs typeface="+mn-ea"/>
              <a:sym typeface="+mn-ea"/>
            </a:endParaRPr>
          </a:p>
        </p:txBody>
      </p:sp>
      <p:sp>
        <p:nvSpPr>
          <p:cNvPr id="179" name="文本框 178"/>
          <p:cNvSpPr txBox="1"/>
          <p:nvPr/>
        </p:nvSpPr>
        <p:spPr>
          <a:xfrm>
            <a:off x="4898099" y="6990163"/>
            <a:ext cx="3492926" cy="794338"/>
          </a:xfrm>
          <a:prstGeom prst="rect">
            <a:avLst/>
          </a:prstGeom>
          <a:solidFill>
            <a:schemeClr val="bg2"/>
          </a:solidFill>
          <a:ln w="0" cmpd="sng">
            <a:solidFill>
              <a:srgbClr val="000000"/>
            </a:solidFill>
            <a:prstDash val="solid"/>
          </a:ln>
        </p:spPr>
        <p:txBody>
          <a:bodyPr wrap="square" bIns="0" rtlCol="0" anchor="ctr" anchorCtr="0">
            <a:noAutofit/>
          </a:bodyPr>
          <a:lstStyle/>
          <a:p>
            <a:pPr algn="ctr"/>
            <a:r>
              <a:rPr lang="zh-CN" altLang="en-US" sz="1200" dirty="0">
                <a:ln>
                  <a:noFill/>
                </a:ln>
                <a:solidFill>
                  <a:schemeClr val="tx1"/>
                </a:solidFill>
                <a:latin typeface="+mn-ea"/>
                <a:cs typeface="+mn-ea"/>
              </a:rPr>
              <a:t>风景名胜区内建设活动审批</a:t>
            </a:r>
            <a:endParaRPr lang="zh-CN" altLang="en-US" sz="1200" dirty="0">
              <a:ln>
                <a:noFill/>
              </a:ln>
              <a:solidFill>
                <a:schemeClr val="tx1"/>
              </a:solidFill>
              <a:latin typeface="+mn-ea"/>
              <a:cs typeface="+mn-ea"/>
            </a:endParaRPr>
          </a:p>
          <a:p>
            <a:pPr algn="ct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10</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80" name="文本框 179"/>
          <p:cNvSpPr txBox="1"/>
          <p:nvPr/>
        </p:nvSpPr>
        <p:spPr>
          <a:xfrm>
            <a:off x="4898099" y="6298690"/>
            <a:ext cx="3492926" cy="612103"/>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00" dirty="0">
                <a:ln>
                  <a:noFill/>
                </a:ln>
                <a:solidFill>
                  <a:schemeClr val="tx1"/>
                </a:solidFill>
                <a:latin typeface="+mn-ea"/>
                <a:cs typeface="+mn-ea"/>
              </a:rPr>
              <a:t>建设项目压覆重要矿产资源审批</a:t>
            </a:r>
            <a:endParaRPr lang="zh-CN" altLang="en-US" sz="1200" dirty="0">
              <a:ln>
                <a:noFill/>
              </a:ln>
              <a:solidFill>
                <a:schemeClr val="tx1"/>
              </a:solidFill>
              <a:latin typeface="+mn-ea"/>
              <a:cs typeface="+mn-ea"/>
            </a:endParaRPr>
          </a:p>
          <a:p>
            <a:pPr algn="ctr">
              <a:lnSpc>
                <a:spcPts val="2000"/>
              </a:lnSpc>
              <a:buClrTx/>
              <a:buSzTx/>
              <a:buNone/>
            </a:pP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10</a:t>
            </a:r>
            <a:r>
              <a:rPr lang="zh-CN" altLang="en-US" sz="1200" dirty="0">
                <a:solidFill>
                  <a:schemeClr val="tx1"/>
                </a:solidFill>
                <a:latin typeface="+mn-ea"/>
                <a:cs typeface="+mn-ea"/>
                <a:sym typeface="+mn-ea"/>
              </a:rPr>
              <a:t>个工作日）</a:t>
            </a:r>
            <a:endParaRPr lang="zh-CN" altLang="en-US" sz="1200" dirty="0">
              <a:solidFill>
                <a:schemeClr val="tx1"/>
              </a:solidFill>
              <a:latin typeface="+mn-ea"/>
              <a:cs typeface="+mn-ea"/>
              <a:sym typeface="+mn-ea"/>
            </a:endParaRPr>
          </a:p>
        </p:txBody>
      </p:sp>
      <p:sp>
        <p:nvSpPr>
          <p:cNvPr id="181" name="文本框 180"/>
          <p:cNvSpPr txBox="1"/>
          <p:nvPr/>
        </p:nvSpPr>
        <p:spPr>
          <a:xfrm>
            <a:off x="4898099" y="7907049"/>
            <a:ext cx="3492926" cy="961333"/>
          </a:xfrm>
          <a:prstGeom prst="rect">
            <a:avLst/>
          </a:prstGeom>
          <a:solidFill>
            <a:schemeClr val="bg2"/>
          </a:solidFill>
          <a:ln w="0" cmpd="sng">
            <a:solidFill>
              <a:srgbClr val="000000"/>
            </a:solidFill>
            <a:prstDash val="solid"/>
          </a:ln>
        </p:spPr>
        <p:txBody>
          <a:bodyPr wrap="square" bIns="0" rtlCol="0" anchor="ctr" anchorCtr="0">
            <a:noAutofit/>
          </a:bodyPr>
          <a:lstStyle/>
          <a:p>
            <a:pPr algn="ctr">
              <a:lnSpc>
                <a:spcPts val="2000"/>
              </a:lnSpc>
            </a:pPr>
            <a:r>
              <a:rPr lang="zh-CN" altLang="en-US" sz="1200" dirty="0">
                <a:solidFill>
                  <a:schemeClr val="tx1"/>
                </a:solidFill>
                <a:latin typeface="+mn-ea"/>
                <a:cs typeface="+mn-ea"/>
                <a:sym typeface="+mn-ea"/>
              </a:rPr>
              <a:t>建设项目使用林地（含临时使用）及在森林和野生动物类型自然保护区或森林公园建设审批（核</a:t>
            </a:r>
            <a:r>
              <a:rPr lang="en-US" altLang="zh-CN" sz="1200" dirty="0">
                <a:solidFill>
                  <a:schemeClr val="tx1"/>
                </a:solidFill>
                <a:latin typeface="+mn-ea"/>
                <a:cs typeface="+mn-ea"/>
                <a:sym typeface="+mn-ea"/>
              </a:rPr>
              <a:t>)</a:t>
            </a:r>
            <a:r>
              <a:rPr lang="zh-CN" altLang="en-US" sz="1200" dirty="0">
                <a:solidFill>
                  <a:schemeClr val="tx1"/>
                </a:solidFill>
                <a:latin typeface="+mn-ea"/>
                <a:cs typeface="+mn-ea"/>
                <a:sym typeface="+mn-ea"/>
              </a:rPr>
              <a:t>（审批时限：</a:t>
            </a:r>
            <a:r>
              <a:rPr lang="en-US" altLang="zh-CN" sz="1200" dirty="0">
                <a:solidFill>
                  <a:schemeClr val="tx1"/>
                </a:solidFill>
                <a:latin typeface="+mn-ea"/>
                <a:cs typeface="+mn-ea"/>
                <a:sym typeface="+mn-ea"/>
              </a:rPr>
              <a:t>13个工作日</a:t>
            </a:r>
            <a:r>
              <a:rPr lang="zh-CN" altLang="en-US" sz="1200" dirty="0">
                <a:solidFill>
                  <a:schemeClr val="tx1"/>
                </a:solidFill>
                <a:latin typeface="+mn-ea"/>
                <a:cs typeface="+mn-ea"/>
                <a:sym typeface="+mn-ea"/>
              </a:rPr>
              <a:t>）</a:t>
            </a:r>
            <a:endParaRPr lang="zh-CN" altLang="en-US" sz="1200" dirty="0">
              <a:solidFill>
                <a:schemeClr val="tx1"/>
              </a:solidFill>
              <a:latin typeface="+mn-ea"/>
              <a:cs typeface="+mn-ea"/>
              <a:sym typeface="+mn-ea"/>
            </a:endParaRPr>
          </a:p>
        </p:txBody>
      </p:sp>
      <p:cxnSp>
        <p:nvCxnSpPr>
          <p:cNvPr id="182" name="直接连接符 181"/>
          <p:cNvCxnSpPr/>
          <p:nvPr/>
        </p:nvCxnSpPr>
        <p:spPr>
          <a:xfrm flipH="1">
            <a:off x="16551910" y="1761490"/>
            <a:ext cx="11430" cy="1437957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a:off x="8588430" y="1667804"/>
            <a:ext cx="2646" cy="738000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4" name="文本框 97"/>
          <p:cNvSpPr txBox="1"/>
          <p:nvPr/>
        </p:nvSpPr>
        <p:spPr>
          <a:xfrm>
            <a:off x="8768080" y="7047230"/>
            <a:ext cx="3705860" cy="628015"/>
          </a:xfrm>
          <a:prstGeom prst="rect">
            <a:avLst/>
          </a:prstGeom>
          <a:solidFill>
            <a:srgbClr val="F2F2F2"/>
          </a:solidFill>
          <a:ln w="0" cmpd="sng">
            <a:solidFill>
              <a:srgbClr val="000000"/>
            </a:solidFill>
            <a:prstDash val="solid"/>
          </a:ln>
        </p:spPr>
        <p:txBody>
          <a:bodyPr wrap="square" bIns="0" rtlCol="0" anchor="ctr" anchorCtr="0">
            <a:noAutofit/>
          </a:bodyPr>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rPr>
              <a:t>城市地下空间开发利用中人防工程报建审批</a:t>
            </a:r>
            <a:endParaRPr lang="zh-CN" altLang="en-US" sz="1190" dirty="0">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Tree>
  </p:cSld>
  <p:clrMapOvr>
    <a:masterClrMapping/>
  </p:clrMapOvr>
  <p:transition>
    <p:sndAc>
      <p:stSnd>
        <p:snd r:embed="rId14" name="explode.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1009650" y="1137285"/>
            <a:ext cx="19219545" cy="14380210"/>
            <a:chOff x="1261" y="1452"/>
            <a:chExt cx="30267" cy="22646"/>
          </a:xfrm>
        </p:grpSpPr>
        <p:sp>
          <p:nvSpPr>
            <p:cNvPr id="7" name="文本框 6"/>
            <p:cNvSpPr txBox="1"/>
            <p:nvPr/>
          </p:nvSpPr>
          <p:spPr>
            <a:xfrm>
              <a:off x="9463" y="1452"/>
              <a:ext cx="14520" cy="749"/>
            </a:xfrm>
            <a:prstGeom prst="rect">
              <a:avLst/>
            </a:prstGeom>
            <a:noFill/>
          </p:spPr>
          <p:txBody>
            <a:bodyPr wrap="square" rtlCol="0">
              <a:spAutoFit/>
            </a:bodyPr>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8" name="矩形 7"/>
            <p:cNvSpPr/>
            <p:nvPr/>
          </p:nvSpPr>
          <p:spPr>
            <a:xfrm>
              <a:off x="1544"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5430"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11" name="矩形 10"/>
            <p:cNvSpPr/>
            <p:nvPr/>
          </p:nvSpPr>
          <p:spPr>
            <a:xfrm>
              <a:off x="9316"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3" name="矩形 12"/>
            <p:cNvSpPr/>
            <p:nvPr/>
          </p:nvSpPr>
          <p:spPr>
            <a:xfrm>
              <a:off x="17537" y="6650"/>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14" name="矩形 13"/>
            <p:cNvSpPr/>
            <p:nvPr/>
          </p:nvSpPr>
          <p:spPr>
            <a:xfrm>
              <a:off x="17537" y="8561"/>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15" name="矩形 14"/>
            <p:cNvSpPr/>
            <p:nvPr/>
          </p:nvSpPr>
          <p:spPr>
            <a:xfrm>
              <a:off x="17537" y="10472"/>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16" name="矩形 15"/>
            <p:cNvSpPr/>
            <p:nvPr/>
          </p:nvSpPr>
          <p:spPr>
            <a:xfrm>
              <a:off x="17537" y="12383"/>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人防主管部门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（人防工程竣工验收备案）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17" name="矩形 16"/>
            <p:cNvSpPr/>
            <p:nvPr/>
          </p:nvSpPr>
          <p:spPr>
            <a:xfrm>
              <a:off x="17537" y="14294"/>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国家安全主管部门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（涉及国家安全事项的建设项目验收）</a:t>
              </a:r>
              <a:endParaRPr lang="zh-CN" altLang="en-US">
                <a:solidFill>
                  <a:schemeClr val="tx1"/>
                </a:solidFill>
                <a:latin typeface="黑体" panose="02010609060101010101" pitchFamily="49" charset="-122"/>
                <a:ea typeface="黑体" panose="02010609060101010101" pitchFamily="49" charset="-122"/>
              </a:endParaRPr>
            </a:p>
          </p:txBody>
        </p:sp>
        <p:sp>
          <p:nvSpPr>
            <p:cNvPr id="18" name="矩形 17"/>
            <p:cNvSpPr/>
            <p:nvPr/>
          </p:nvSpPr>
          <p:spPr>
            <a:xfrm>
              <a:off x="17537" y="16205"/>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气象主管部门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（特定项目雷电防护装置竣工验收）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9" name="矩形 18"/>
            <p:cNvSpPr/>
            <p:nvPr/>
          </p:nvSpPr>
          <p:spPr>
            <a:xfrm>
              <a:off x="17241" y="5280"/>
              <a:ext cx="9553" cy="1269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21" name="矩形 20"/>
            <p:cNvSpPr/>
            <p:nvPr/>
          </p:nvSpPr>
          <p:spPr>
            <a:xfrm>
              <a:off x="27499" y="5280"/>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a:xfrm>
              <a:off x="27499" y="7423"/>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7" name="矩形 26"/>
            <p:cNvSpPr/>
            <p:nvPr/>
          </p:nvSpPr>
          <p:spPr>
            <a:xfrm>
              <a:off x="27500" y="17032"/>
              <a:ext cx="4028" cy="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28" name="矩形 27"/>
            <p:cNvSpPr/>
            <p:nvPr/>
          </p:nvSpPr>
          <p:spPr>
            <a:xfrm>
              <a:off x="2189"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9" name="矩形 28"/>
            <p:cNvSpPr/>
            <p:nvPr/>
          </p:nvSpPr>
          <p:spPr>
            <a:xfrm>
              <a:off x="12423"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0" name="矩形 29"/>
            <p:cNvSpPr/>
            <p:nvPr/>
          </p:nvSpPr>
          <p:spPr>
            <a:xfrm>
              <a:off x="22657"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1" name="矩形 30"/>
            <p:cNvSpPr/>
            <p:nvPr/>
          </p:nvSpPr>
          <p:spPr>
            <a:xfrm>
              <a:off x="2189"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2" name="矩形 31"/>
            <p:cNvSpPr/>
            <p:nvPr/>
          </p:nvSpPr>
          <p:spPr>
            <a:xfrm>
              <a:off x="12423"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3" name="矩形 32"/>
            <p:cNvSpPr/>
            <p:nvPr/>
          </p:nvSpPr>
          <p:spPr>
            <a:xfrm>
              <a:off x="22657"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4" name="矩形 33"/>
            <p:cNvSpPr/>
            <p:nvPr/>
          </p:nvSpPr>
          <p:spPr>
            <a:xfrm>
              <a:off x="1544" y="18749"/>
              <a:ext cx="29985" cy="39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35" name="文本框 34"/>
            <p:cNvSpPr txBox="1"/>
            <p:nvPr/>
          </p:nvSpPr>
          <p:spPr>
            <a:xfrm>
              <a:off x="7648" y="18869"/>
              <a:ext cx="18783" cy="628"/>
            </a:xfrm>
            <a:prstGeom prst="rect">
              <a:avLst/>
            </a:prstGeom>
            <a:noFill/>
          </p:spPr>
          <p:txBody>
            <a:bodyPr wrap="square" rtlCol="0">
              <a:spAutoFit/>
            </a:bodyPr>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36" name="文本框 35"/>
            <p:cNvSpPr txBox="1"/>
            <p:nvPr/>
          </p:nvSpPr>
          <p:spPr>
            <a:xfrm>
              <a:off x="1261" y="23228"/>
              <a:ext cx="18322" cy="871"/>
            </a:xfrm>
            <a:prstGeom prst="rect">
              <a:avLst/>
            </a:prstGeom>
            <a:noFill/>
          </p:spPr>
          <p:txBody>
            <a:bodyPr wrap="square" rtlCol="0">
              <a:spAutoFit/>
            </a:bodyPr>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grpSp>
          <p:nvGrpSpPr>
            <p:cNvPr id="43" name="组合 42"/>
            <p:cNvGrpSpPr/>
            <p:nvPr/>
          </p:nvGrpSpPr>
          <p:grpSpPr>
            <a:xfrm>
              <a:off x="27500" y="11709"/>
              <a:ext cx="4028" cy="4542"/>
              <a:chOff x="28176" y="15882"/>
              <a:chExt cx="4028" cy="4542"/>
            </a:xfrm>
          </p:grpSpPr>
          <p:sp>
            <p:nvSpPr>
              <p:cNvPr id="23" name="矩形 22"/>
              <p:cNvSpPr/>
              <p:nvPr/>
            </p:nvSpPr>
            <p:spPr>
              <a:xfrm>
                <a:off x="28403" y="16156"/>
                <a:ext cx="3575" cy="12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建设工程</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5" name="矩形 24"/>
              <p:cNvSpPr/>
              <p:nvPr/>
            </p:nvSpPr>
            <p:spPr>
              <a:xfrm>
                <a:off x="28403" y="17520"/>
                <a:ext cx="3575" cy="121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燃气设施建设工程竣工验收备案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6" name="矩形 25"/>
              <p:cNvSpPr/>
              <p:nvPr/>
            </p:nvSpPr>
            <p:spPr>
              <a:xfrm>
                <a:off x="28403" y="18884"/>
                <a:ext cx="3575" cy="1213"/>
              </a:xfrm>
              <a:prstGeom prst="rect">
                <a:avLst/>
              </a:prstGeom>
              <a:noFill/>
              <a:ln cap="rnd">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城镇排水与污水处理设施竣工验收备案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37" name="矩形 36"/>
              <p:cNvSpPr/>
              <p:nvPr/>
            </p:nvSpPr>
            <p:spPr>
              <a:xfrm>
                <a:off x="28176" y="15882"/>
                <a:ext cx="4029" cy="45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grpSp>
        <p:sp>
          <p:nvSpPr>
            <p:cNvPr id="5" name="矩形 4"/>
            <p:cNvSpPr/>
            <p:nvPr/>
          </p:nvSpPr>
          <p:spPr>
            <a:xfrm>
              <a:off x="19259" y="5721"/>
              <a:ext cx="5518" cy="72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6" name="矩形 5"/>
            <p:cNvSpPr/>
            <p:nvPr/>
          </p:nvSpPr>
          <p:spPr>
            <a:xfrm>
              <a:off x="13202"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27499" y="9566"/>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49" name="肘形连接符 48"/>
            <p:cNvCxnSpPr>
              <a:stCxn id="21" idx="0"/>
              <a:endCxn id="6" idx="0"/>
            </p:cNvCxnSpPr>
            <p:nvPr/>
          </p:nvCxnSpPr>
          <p:spPr>
            <a:xfrm rot="16200000" flipH="1" flipV="1">
              <a:off x="20004" y="56"/>
              <a:ext cx="4286" cy="14734"/>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14887" y="3840"/>
              <a:ext cx="14520" cy="580"/>
            </a:xfrm>
            <a:prstGeom prst="rect">
              <a:avLst/>
            </a:prstGeom>
            <a:noFill/>
          </p:spPr>
          <p:txBody>
            <a:bodyPr wrap="square" rtlCol="0">
              <a:spAutoFit/>
            </a:bodyPr>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51" name="直接箭头连接符 50"/>
            <p:cNvCxnSpPr/>
            <p:nvPr/>
          </p:nvCxnSpPr>
          <p:spPr>
            <a:xfrm flipH="1">
              <a:off x="29514" y="6633"/>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2" name="直接箭头连接符 51"/>
            <p:cNvCxnSpPr/>
            <p:nvPr/>
          </p:nvCxnSpPr>
          <p:spPr>
            <a:xfrm flipH="1">
              <a:off x="29514" y="8785"/>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3" name="直接箭头连接符 52"/>
            <p:cNvCxnSpPr/>
            <p:nvPr/>
          </p:nvCxnSpPr>
          <p:spPr>
            <a:xfrm flipH="1">
              <a:off x="29518" y="10928"/>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4" name="直接箭头连接符 53"/>
            <p:cNvCxnSpPr/>
            <p:nvPr/>
          </p:nvCxnSpPr>
          <p:spPr>
            <a:xfrm flipH="1">
              <a:off x="29578" y="16251"/>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8" name="直接箭头连接符 57"/>
            <p:cNvCxnSpPr/>
            <p:nvPr/>
          </p:nvCxnSpPr>
          <p:spPr>
            <a:xfrm flipV="1">
              <a:off x="4717"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flipV="1">
              <a:off x="8603"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0" name="直接箭头连接符 59"/>
            <p:cNvCxnSpPr/>
            <p:nvPr/>
          </p:nvCxnSpPr>
          <p:spPr>
            <a:xfrm flipV="1">
              <a:off x="12471"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1" name="直接箭头连接符 60"/>
            <p:cNvCxnSpPr/>
            <p:nvPr/>
          </p:nvCxnSpPr>
          <p:spPr>
            <a:xfrm flipV="1">
              <a:off x="16452"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2" name="直接箭头连接符 61"/>
            <p:cNvCxnSpPr/>
            <p:nvPr/>
          </p:nvCxnSpPr>
          <p:spPr>
            <a:xfrm flipV="1">
              <a:off x="26799" y="5960"/>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grpSp>
    </p:spTree>
  </p:cSld>
  <p:clrMapOvr>
    <a:masterClrMapping/>
  </p:clrMapOvr>
</p:sld>
</file>

<file path=ppt/tags/tag1.xml><?xml version="1.0" encoding="utf-8"?>
<p:tagLst xmlns:p="http://schemas.openxmlformats.org/presentationml/2006/main">
  <p:tag name="WM_BEAUTIFY_ZORDER_FLAG_TAG" val="7"/>
</p:tagLst>
</file>

<file path=ppt/tags/tag10.xml><?xml version="1.0" encoding="utf-8"?>
<p:tagLst xmlns:p="http://schemas.openxmlformats.org/presentationml/2006/main">
  <p:tag name="WM_BEAUTIFY_ZORDER_FLAG_TAG" val="6"/>
</p:tagLst>
</file>

<file path=ppt/tags/tag11.xml><?xml version="1.0" encoding="utf-8"?>
<p:tagLst xmlns:p="http://schemas.openxmlformats.org/presentationml/2006/main">
  <p:tag name="WM_BEAUTIFY_ZORDER_FLAG_TAG" val="6"/>
</p:tagLst>
</file>

<file path=ppt/tags/tag12.xml><?xml version="1.0" encoding="utf-8"?>
<p:tagLst xmlns:p="http://schemas.openxmlformats.org/presentationml/2006/main">
  <p:tag name="WM_BEAUTIFY_ZORDER_FLAG_TAG" val="22"/>
</p:tagLst>
</file>

<file path=ppt/tags/tag13.xml><?xml version="1.0" encoding="utf-8"?>
<p:tagLst xmlns:p="http://schemas.openxmlformats.org/presentationml/2006/main">
  <p:tag name="WM_BEAUTIFY_ZORDER_FLAG_TAG" val="27"/>
</p:tagLst>
</file>

<file path=ppt/tags/tag2.xml><?xml version="1.0" encoding="utf-8"?>
<p:tagLst xmlns:p="http://schemas.openxmlformats.org/presentationml/2006/main">
  <p:tag name="WM_BEAUTIFY_ZORDER_FLAG_TAG" val="6"/>
</p:tagLst>
</file>

<file path=ppt/tags/tag3.xml><?xml version="1.0" encoding="utf-8"?>
<p:tagLst xmlns:p="http://schemas.openxmlformats.org/presentationml/2006/main">
  <p:tag name="WM_BEAUTIFY_ZORDER_FLAG_TAG" val="8"/>
</p:tagLst>
</file>

<file path=ppt/tags/tag4.xml><?xml version="1.0" encoding="utf-8"?>
<p:tagLst xmlns:p="http://schemas.openxmlformats.org/presentationml/2006/main">
  <p:tag name="WM_BEAUTIFY_ZORDER_FLAG_TAG" val="12"/>
</p:tagLst>
</file>

<file path=ppt/tags/tag5.xml><?xml version="1.0" encoding="utf-8"?>
<p:tagLst xmlns:p="http://schemas.openxmlformats.org/presentationml/2006/main">
  <p:tag name="WM_BEAUTIFY_ZORDER_FLAG_TAG" val="16"/>
</p:tagLst>
</file>

<file path=ppt/tags/tag6.xml><?xml version="1.0" encoding="utf-8"?>
<p:tagLst xmlns:p="http://schemas.openxmlformats.org/presentationml/2006/main">
  <p:tag name="WM_BEAUTIFY_ZORDER_FLAG_TAG" val="18"/>
</p:tagLst>
</file>

<file path=ppt/tags/tag7.xml><?xml version="1.0" encoding="utf-8"?>
<p:tagLst xmlns:p="http://schemas.openxmlformats.org/presentationml/2006/main">
  <p:tag name="WM_BEAUTIFY_ZORDER_FLAG_TAG" val="23"/>
</p:tagLst>
</file>

<file path=ppt/tags/tag8.xml><?xml version="1.0" encoding="utf-8"?>
<p:tagLst xmlns:p="http://schemas.openxmlformats.org/presentationml/2006/main">
  <p:tag name="WM_BEAUTIFY_ZORDER_FLAG_TAG" val="26"/>
</p:tagLst>
</file>

<file path=ppt/tags/tag9.xml><?xml version="1.0" encoding="utf-8"?>
<p:tagLst xmlns:p="http://schemas.openxmlformats.org/presentationml/2006/main">
  <p:tag name="WM_BEAUTIFY_ZORDER_FLAG_TAG" val="19"/>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2866</Words>
  <Application>WPS 演示</Application>
  <PresentationFormat>自定义</PresentationFormat>
  <Paragraphs>240</Paragraphs>
  <Slides>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vt:i4>
      </vt:variant>
    </vt:vector>
  </HeadingPairs>
  <TitlesOfParts>
    <vt:vector size="13" baseType="lpstr">
      <vt:lpstr>Arial</vt:lpstr>
      <vt:lpstr>宋体</vt:lpstr>
      <vt:lpstr>Wingdings</vt:lpstr>
      <vt:lpstr>黑体</vt:lpstr>
      <vt:lpstr>等线</vt:lpstr>
      <vt:lpstr>Calibri</vt:lpstr>
      <vt:lpstr>微软雅黑</vt:lpstr>
      <vt:lpstr>Arial Unicode MS</vt:lpstr>
      <vt:lpstr>等线 Light</vt:lpstr>
      <vt:lpstr>Calibri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cp:lastModifiedBy>
  <cp:revision>134</cp:revision>
  <dcterms:created xsi:type="dcterms:W3CDTF">2021-09-22T06:50:00Z</dcterms:created>
  <dcterms:modified xsi:type="dcterms:W3CDTF">2022-01-25T07:33:05Z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2BC76AEF440D464DB43247FDCB19C013</vt:lpwstr>
  </property>
</Properties>
</file>