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7" r:id="rId3"/>
    <p:sldId id="268"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0" autoAdjust="0"/>
    <p:restoredTop sz="94660"/>
  </p:normalViewPr>
  <p:slideViewPr>
    <p:cSldViewPr snapToGrid="0">
      <p:cViewPr>
        <p:scale>
          <a:sx n="60" d="100"/>
          <a:sy n="60" d="100"/>
        </p:scale>
        <p:origin x="-72" y="720"/>
      </p:cViewPr>
      <p:guideLst>
        <p:guide orient="horz" pos="5669"/>
        <p:guide pos="66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423988" y="1243013"/>
            <a:ext cx="3959225" cy="3354387"/>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1.xml"/><Relationship Id="rId13" Type="http://schemas.openxmlformats.org/officeDocument/2006/relationships/slideLayout" Target="../slideLayouts/slideLayout7.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文本框 51"/>
          <p:cNvSpPr txBox="1"/>
          <p:nvPr/>
        </p:nvSpPr>
        <p:spPr>
          <a:xfrm>
            <a:off x="9129210" y="3499981"/>
            <a:ext cx="2794087" cy="1453178"/>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190">
              <a:ln>
                <a:noFill/>
              </a:ln>
              <a:solidFill>
                <a:schemeClr val="tx1"/>
              </a:solidFill>
              <a:latin typeface="等线" panose="02010600030101010101" charset="-122"/>
              <a:ea typeface="等线" panose="02010600030101010101" charset="-122"/>
            </a:endParaRPr>
          </a:p>
        </p:txBody>
      </p:sp>
      <p:sp>
        <p:nvSpPr>
          <p:cNvPr id="143" name="文本框 142"/>
          <p:cNvSpPr txBox="1"/>
          <p:nvPr/>
        </p:nvSpPr>
        <p:spPr>
          <a:xfrm>
            <a:off x="4467386" y="13196754"/>
            <a:ext cx="11961596" cy="1716188"/>
          </a:xfrm>
          <a:prstGeom prst="rect">
            <a:avLst/>
          </a:prstGeom>
          <a:no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第一、二、三阶段可并联或并行办理事项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sp>
        <p:nvSpPr>
          <p:cNvPr id="32" name="文本框 31"/>
          <p:cNvSpPr txBox="1"/>
          <p:nvPr/>
        </p:nvSpPr>
        <p:spPr>
          <a:xfrm>
            <a:off x="8469302" y="12000567"/>
            <a:ext cx="7880210" cy="1036903"/>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第二、三阶段可并联或并行办理事项</a:t>
            </a:r>
            <a:endParaRPr lang="zh-CN" sz="1390" b="1">
              <a:ln>
                <a:noFill/>
              </a:ln>
              <a:solidFill>
                <a:schemeClr val="tx1"/>
              </a:solidFill>
              <a:latin typeface="等线" panose="02010600030101010101" charset="-122"/>
              <a:ea typeface="等线" panose="02010600030101010101" charset="-122"/>
            </a:endParaRPr>
          </a:p>
        </p:txBody>
      </p:sp>
      <p:sp>
        <p:nvSpPr>
          <p:cNvPr id="2" name="文本框 1"/>
          <p:cNvSpPr txBox="1"/>
          <p:nvPr/>
        </p:nvSpPr>
        <p:spPr>
          <a:xfrm>
            <a:off x="0" y="1575510"/>
            <a:ext cx="21239480" cy="826135"/>
          </a:xfrm>
          <a:prstGeom prst="rect">
            <a:avLst/>
          </a:prstGeom>
          <a:noFill/>
        </p:spPr>
        <p:txBody>
          <a:bodyPr wrap="square" rtlCol="0">
            <a:spAutoFit/>
          </a:bodyPr>
          <a:lstStyle/>
          <a:p>
            <a:r>
              <a:rPr lang="zh-CN" altLang="en-US"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湖南省工程建设项目审批流程指导图</a:t>
            </a:r>
            <a:endParaRPr lang="en-US" altLang="zh-CN"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gn="ctr"/>
            <a:r>
              <a:rPr lang="zh-CN" altLang="en-US"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（工业投资和中小型社会投资建设的房屋建筑项目）  总审批时限：</a:t>
            </a:r>
            <a:r>
              <a:rPr lang="en-US" altLang="zh-CN"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50</a:t>
            </a:r>
            <a:r>
              <a:rPr lang="zh-CN" altLang="en-US"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个工作日</a:t>
            </a:r>
            <a:endParaRPr lang="zh-CN" altLang="en-US" sz="2385"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五边形 2"/>
          <p:cNvSpPr/>
          <p:nvPr/>
        </p:nvSpPr>
        <p:spPr>
          <a:xfrm>
            <a:off x="1007890" y="2482630"/>
            <a:ext cx="3281003" cy="599184"/>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latin typeface="等线" panose="02010600030101010101" charset="-122"/>
                <a:ea typeface="等线" panose="02010600030101010101" charset="-122"/>
              </a:rPr>
              <a:t>项目策划生成</a:t>
            </a:r>
            <a:endParaRPr lang="zh-CN" altLang="en-US" sz="1755" b="1">
              <a:solidFill>
                <a:schemeClr val="tx1"/>
              </a:solidFill>
              <a:latin typeface="等线" panose="02010600030101010101" charset="-122"/>
              <a:ea typeface="等线" panose="02010600030101010101" charset="-122"/>
            </a:endParaRPr>
          </a:p>
        </p:txBody>
      </p:sp>
      <p:sp>
        <p:nvSpPr>
          <p:cNvPr id="7" name="任意多边形 6"/>
          <p:cNvSpPr/>
          <p:nvPr/>
        </p:nvSpPr>
        <p:spPr>
          <a:xfrm>
            <a:off x="12435897" y="2482630"/>
            <a:ext cx="4014530" cy="599184"/>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第三</a:t>
            </a:r>
            <a:r>
              <a:rPr lang="zh-CN" altLang="en-US" sz="1755" b="1" dirty="0">
                <a:solidFill>
                  <a:schemeClr val="tx1"/>
                </a:solidFill>
                <a:latin typeface="等线" panose="02010600030101010101" charset="-122"/>
                <a:ea typeface="等线" panose="02010600030101010101" charset="-122"/>
                <a:cs typeface="等线" panose="02010600030101010101" charset="-122"/>
              </a:rPr>
              <a:t>阶段（施工许可阶段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zh-CN" altLang="en-US" sz="1755" b="1" dirty="0">
                <a:solidFill>
                  <a:schemeClr val="tx1"/>
                </a:solidFill>
                <a:latin typeface="等线" panose="02010600030101010101" charset="-122"/>
                <a:ea typeface="等线" panose="02010600030101010101" charset="-122"/>
                <a:cs typeface="等线" panose="02010600030101010101" charset="-122"/>
              </a:rPr>
              <a:t>23</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8" name="任意多边形 7"/>
          <p:cNvSpPr/>
          <p:nvPr/>
        </p:nvSpPr>
        <p:spPr>
          <a:xfrm>
            <a:off x="16441174" y="2482610"/>
            <a:ext cx="3807361" cy="599333"/>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rPr>
              <a:t>第四阶段（竣工验收阶段）</a:t>
            </a:r>
            <a:endParaRPr lang="zh-CN" altLang="en-US" sz="1755" b="1">
              <a:solidFill>
                <a:schemeClr val="tx1"/>
              </a:solidFill>
            </a:endParaRPr>
          </a:p>
        </p:txBody>
      </p:sp>
      <p:cxnSp>
        <p:nvCxnSpPr>
          <p:cNvPr id="9" name="直接连接符 8"/>
          <p:cNvCxnSpPr/>
          <p:nvPr>
            <p:custDataLst>
              <p:tags r:id="rId1"/>
            </p:custDataLst>
          </p:nvPr>
        </p:nvCxnSpPr>
        <p:spPr>
          <a:xfrm>
            <a:off x="1083422" y="6798946"/>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3" name="组合 20"/>
          <p:cNvGrpSpPr/>
          <p:nvPr>
            <p:custDataLst>
              <p:tags r:id="rId2"/>
            </p:custDataLst>
          </p:nvPr>
        </p:nvGrpSpPr>
        <p:grpSpPr>
          <a:xfrm>
            <a:off x="4324829" y="2482610"/>
            <a:ext cx="15923706" cy="599333"/>
            <a:chOff x="6857" y="1572"/>
            <a:chExt cx="25247" cy="950"/>
          </a:xfrm>
        </p:grpSpPr>
        <p:sp>
          <p:nvSpPr>
            <p:cNvPr id="17" name="任意多边形 16"/>
            <p:cNvSpPr/>
            <p:nvPr/>
          </p:nvSpPr>
          <p:spPr>
            <a:xfrm>
              <a:off x="6857" y="1572"/>
              <a:ext cx="6524"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第一</a:t>
              </a:r>
              <a:r>
                <a:rPr lang="zh-CN" altLang="en-US" sz="1755" b="1" dirty="0">
                  <a:solidFill>
                    <a:schemeClr val="tx1"/>
                  </a:solidFill>
                  <a:latin typeface="等线" panose="02010600030101010101" charset="-122"/>
                  <a:ea typeface="等线" panose="02010600030101010101" charset="-122"/>
                  <a:cs typeface="等线" panose="02010600030101010101" charset="-122"/>
                </a:rPr>
                <a:t>阶段（立项用地规划许可阶段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阶段时限：6个工作日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18" name="任意多边形 17"/>
            <p:cNvSpPr/>
            <p:nvPr/>
          </p:nvSpPr>
          <p:spPr>
            <a:xfrm>
              <a:off x="13364" y="1572"/>
              <a:ext cx="6278"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第二</a:t>
              </a:r>
              <a:r>
                <a:rPr lang="zh-CN" altLang="en-US" sz="1755" b="1" dirty="0">
                  <a:solidFill>
                    <a:schemeClr val="tx1"/>
                  </a:solidFill>
                  <a:latin typeface="等线" panose="02010600030101010101" charset="-122"/>
                  <a:ea typeface="等线" panose="02010600030101010101" charset="-122"/>
                  <a:cs typeface="等线" panose="02010600030101010101" charset="-122"/>
                </a:rPr>
                <a:t>阶段（工程建设许可阶段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11</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20" name="任意多边形 19"/>
            <p:cNvSpPr/>
            <p:nvPr/>
          </p:nvSpPr>
          <p:spPr>
            <a:xfrm>
              <a:off x="26067"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第四</a:t>
              </a:r>
              <a:r>
                <a:rPr lang="zh-CN" altLang="en-US" sz="1755" b="1" dirty="0">
                  <a:solidFill>
                    <a:schemeClr val="tx1"/>
                  </a:solidFill>
                  <a:latin typeface="等线" panose="02010600030101010101" charset="-122"/>
                  <a:ea typeface="等线" panose="02010600030101010101" charset="-122"/>
                  <a:cs typeface="等线" panose="02010600030101010101" charset="-122"/>
                </a:rPr>
                <a:t>阶段（竣工验收阶段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10</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grpSp>
      <p:cxnSp>
        <p:nvCxnSpPr>
          <p:cNvPr id="39" name="直接箭头连接符 38"/>
          <p:cNvCxnSpPr/>
          <p:nvPr>
            <p:custDataLst>
              <p:tags r:id="rId3"/>
            </p:custDataLst>
          </p:nvPr>
        </p:nvCxnSpPr>
        <p:spPr>
          <a:xfrm>
            <a:off x="4054581" y="4027262"/>
            <a:ext cx="1172469" cy="564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9219858" y="3636216"/>
            <a:ext cx="2535492" cy="1206566"/>
          </a:xfrm>
          <a:prstGeom prst="rect">
            <a:avLst/>
          </a:prstGeom>
          <a:noFill/>
          <a:ln w="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建设工程规划类许可证核发</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a:t>
            </a:r>
            <a:r>
              <a:rPr lang="zh-CN" altLang="en-US" sz="1185" dirty="0">
                <a:ln>
                  <a:noFill/>
                </a:ln>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rPr>
              <a:t>7</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个工作日，核发建设工程规划许可证：</a:t>
            </a:r>
            <a:r>
              <a:rPr lang="en-US" altLang="zh-CN" sz="1190" dirty="0" smtClean="0">
                <a:solidFill>
                  <a:schemeClr val="tx1"/>
                </a:solidFill>
                <a:latin typeface="等线" panose="02010600030101010101" charset="-122"/>
                <a:ea typeface="等线" panose="02010600030101010101" charset="-122"/>
                <a:cs typeface="等线" panose="02010600030101010101" charset="-122"/>
              </a:rPr>
              <a:t>3</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rPr>
              <a:t>7</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a:t>
            </a:r>
            <a:r>
              <a:rPr lang="en-US" altLang="zh-CN" sz="1190" dirty="0" smtClean="0">
                <a:solidFill>
                  <a:schemeClr val="tx1"/>
                </a:solidFill>
                <a:latin typeface="等线" panose="02010600030101010101" charset="-122"/>
                <a:ea typeface="等线" panose="02010600030101010101" charset="-122"/>
                <a:cs typeface="等线" panose="02010600030101010101" charset="-122"/>
              </a:rPr>
              <a:t>3</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p:txBody>
      </p:sp>
      <p:cxnSp>
        <p:nvCxnSpPr>
          <p:cNvPr id="53" name="直接箭头连接符 52"/>
          <p:cNvCxnSpPr/>
          <p:nvPr>
            <p:custDataLst>
              <p:tags r:id="rId4"/>
            </p:custDataLst>
          </p:nvPr>
        </p:nvCxnSpPr>
        <p:spPr>
          <a:xfrm>
            <a:off x="8065308" y="4032904"/>
            <a:ext cx="1064347"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custDataLst>
              <p:tags r:id="rId5"/>
            </p:custDataLst>
          </p:nvPr>
        </p:nvCxnSpPr>
        <p:spPr>
          <a:xfrm>
            <a:off x="11896955" y="4032904"/>
            <a:ext cx="1135303"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文本框 58"/>
          <p:cNvSpPr txBox="1"/>
          <p:nvPr>
            <p:custDataLst>
              <p:tags r:id="rId6"/>
            </p:custDataLst>
          </p:nvPr>
        </p:nvSpPr>
        <p:spPr>
          <a:xfrm>
            <a:off x="13033188" y="3342932"/>
            <a:ext cx="2979519" cy="2490711"/>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latin typeface="等线" panose="02010600030101010101" charset="-122"/>
              <a:ea typeface="等线" panose="02010600030101010101" charset="-122"/>
            </a:endParaRPr>
          </a:p>
        </p:txBody>
      </p:sp>
      <p:sp>
        <p:nvSpPr>
          <p:cNvPr id="65" name="文本框 64"/>
          <p:cNvSpPr txBox="1"/>
          <p:nvPr/>
        </p:nvSpPr>
        <p:spPr>
          <a:xfrm>
            <a:off x="13245128" y="4636844"/>
            <a:ext cx="2625388" cy="1072720"/>
          </a:xfrm>
          <a:prstGeom prst="rect">
            <a:avLst/>
          </a:prstGeom>
          <a:noFill/>
          <a:ln w="12700" cmpd="sng">
            <a:solidFill>
              <a:schemeClr val="accent1">
                <a:shade val="50000"/>
              </a:schemeClr>
            </a:solidFill>
            <a:prstDash val="solid"/>
          </a:ln>
        </p:spPr>
        <p:txBody>
          <a:bodyPr wrap="square" rtlCol="0" anchor="ctr" anchorCtr="0">
            <a:noAutofit/>
          </a:bodyPr>
          <a:lstStyle/>
          <a:p>
            <a:pPr algn="ctr">
              <a:lnSpc>
                <a:spcPts val="16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建设工程质量安全监督手续和人防工程质量监督手续并核发建筑工程施工许可证</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72" name="文本框 71"/>
          <p:cNvSpPr txBox="1"/>
          <p:nvPr>
            <p:custDataLst>
              <p:tags r:id="rId7"/>
            </p:custDataLst>
          </p:nvPr>
        </p:nvSpPr>
        <p:spPr>
          <a:xfrm>
            <a:off x="17431558" y="3529624"/>
            <a:ext cx="2483476" cy="1859381"/>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73" name="文本框 72"/>
          <p:cNvSpPr txBox="1"/>
          <p:nvPr/>
        </p:nvSpPr>
        <p:spPr>
          <a:xfrm>
            <a:off x="17502514" y="4571115"/>
            <a:ext cx="2341563" cy="709564"/>
          </a:xfrm>
          <a:prstGeom prst="rect">
            <a:avLst/>
          </a:prstGeom>
          <a:noFill/>
          <a:ln w="12700" cmpd="sng">
            <a:solidFill>
              <a:schemeClr val="accent1">
                <a:shade val="50000"/>
              </a:schemeClr>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建设工程</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竣工验收备案</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74" name="文本框 73"/>
          <p:cNvSpPr txBox="1"/>
          <p:nvPr/>
        </p:nvSpPr>
        <p:spPr>
          <a:xfrm>
            <a:off x="17502514" y="3631800"/>
            <a:ext cx="2341563" cy="826843"/>
          </a:xfrm>
          <a:prstGeom prst="rect">
            <a:avLst/>
          </a:prstGeom>
          <a:noFill/>
          <a:ln w="12700" cmpd="sng">
            <a:solidFill>
              <a:schemeClr val="accent1">
                <a:shade val="50000"/>
              </a:schemeClr>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联合验收（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自然资源、</a:t>
            </a: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消防、人防、档案等</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75" name="直接箭头连接符 74"/>
          <p:cNvCxnSpPr/>
          <p:nvPr>
            <p:custDataLst>
              <p:tags r:id="rId8"/>
            </p:custDataLst>
          </p:nvPr>
        </p:nvCxnSpPr>
        <p:spPr>
          <a:xfrm>
            <a:off x="16083386" y="4032904"/>
            <a:ext cx="1277216"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2627610" y="6003925"/>
            <a:ext cx="2081530" cy="639445"/>
          </a:xfrm>
          <a:prstGeom prst="rect">
            <a:avLst/>
          </a:prstGeom>
          <a:noFill/>
          <a:ln w="9525" cmpd="sng">
            <a:solidFill>
              <a:srgbClr val="000000"/>
            </a:solidFill>
            <a:prstDash val="solid"/>
          </a:ln>
        </p:spPr>
        <p:txBody>
          <a:bodyPr wrap="square" bIns="0" rtlCol="0" anchor="ctr" anchorCtr="0">
            <a:noAutofit/>
          </a:bodyPr>
          <a:lstStyle/>
          <a:p>
            <a:pPr algn="ctr">
              <a:lnSpc>
                <a:spcPts val="2000"/>
              </a:lnSpc>
            </a:pPr>
            <a:r>
              <a:rPr lang="zh-CN" altLang="en-US" sz="1185" dirty="0">
                <a:ln>
                  <a:noFill/>
                </a:ln>
                <a:solidFill>
                  <a:schemeClr val="tx1"/>
                </a:solidFill>
                <a:sym typeface="+mn-ea"/>
              </a:rPr>
              <a:t>市政公用设施报装</a:t>
            </a:r>
            <a:endParaRPr lang="zh-CN" altLang="en-US" sz="1185" dirty="0">
              <a:ln>
                <a:noFill/>
              </a:ln>
              <a:solidFill>
                <a:schemeClr val="tx1"/>
              </a:solidFill>
              <a:latin typeface="等线" panose="02010600030101010101" charset="-122"/>
              <a:ea typeface="等线" panose="02010600030101010101" charset="-122"/>
              <a:sym typeface="+mn-ea"/>
            </a:endParaRPr>
          </a:p>
        </p:txBody>
      </p:sp>
      <p:cxnSp>
        <p:nvCxnSpPr>
          <p:cNvPr id="76" name="肘形连接符 75"/>
          <p:cNvCxnSpPr>
            <a:stCxn id="54" idx="3"/>
          </p:cNvCxnSpPr>
          <p:nvPr>
            <p:custDataLst>
              <p:tags r:id="rId9"/>
            </p:custDataLst>
          </p:nvPr>
        </p:nvCxnSpPr>
        <p:spPr>
          <a:xfrm flipV="1">
            <a:off x="14709140" y="4046220"/>
            <a:ext cx="2150745" cy="2277745"/>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7" name="文本框 126"/>
          <p:cNvSpPr txBox="1"/>
          <p:nvPr/>
        </p:nvSpPr>
        <p:spPr>
          <a:xfrm>
            <a:off x="16645950" y="6999213"/>
            <a:ext cx="3602670" cy="4147612"/>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第四阶段</a:t>
            </a:r>
            <a:r>
              <a:rPr lang="zh-CN" altLang="en-US" sz="1390" b="1" dirty="0" smtClean="0">
                <a:ln>
                  <a:noFill/>
                </a:ln>
                <a:solidFill>
                  <a:schemeClr val="tx1"/>
                </a:solidFill>
                <a:latin typeface="等线" panose="02010600030101010101" charset="-122"/>
                <a:ea typeface="等线" panose="02010600030101010101" charset="-122"/>
              </a:rPr>
              <a:t>可并联或并行</a:t>
            </a:r>
            <a:r>
              <a:rPr lang="zh-CN" altLang="en-US" sz="1390" b="1" dirty="0">
                <a:ln>
                  <a:noFill/>
                </a:ln>
                <a:solidFill>
                  <a:schemeClr val="tx1"/>
                </a:solidFill>
                <a:latin typeface="等线" panose="02010600030101010101" charset="-122"/>
                <a:ea typeface="等线" panose="02010600030101010101" charset="-122"/>
              </a:rPr>
              <a:t>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26" name="文本框 125"/>
          <p:cNvSpPr txBox="1"/>
          <p:nvPr/>
        </p:nvSpPr>
        <p:spPr>
          <a:xfrm>
            <a:off x="12442204" y="6998582"/>
            <a:ext cx="3906677" cy="4147612"/>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第三阶段</a:t>
            </a:r>
            <a:r>
              <a:rPr lang="zh-CN" altLang="en-US" sz="1390" b="1" dirty="0" smtClean="0">
                <a:ln>
                  <a:noFill/>
                </a:ln>
                <a:solidFill>
                  <a:schemeClr val="tx1"/>
                </a:solidFill>
                <a:latin typeface="等线" panose="02010600030101010101" charset="-122"/>
                <a:ea typeface="等线" panose="02010600030101010101" charset="-122"/>
              </a:rPr>
              <a:t>可并联或并行</a:t>
            </a:r>
            <a:r>
              <a:rPr lang="zh-CN" altLang="en-US" sz="1390" b="1" dirty="0">
                <a:ln>
                  <a:noFill/>
                </a:ln>
                <a:solidFill>
                  <a:schemeClr val="tx1"/>
                </a:solidFill>
                <a:latin typeface="等线" panose="02010600030101010101" charset="-122"/>
                <a:ea typeface="等线" panose="02010600030101010101" charset="-122"/>
              </a:rPr>
              <a:t>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01" name="文本框 100"/>
          <p:cNvSpPr txBox="1"/>
          <p:nvPr/>
        </p:nvSpPr>
        <p:spPr>
          <a:xfrm>
            <a:off x="8427720" y="12343130"/>
            <a:ext cx="7767320" cy="572135"/>
          </a:xfrm>
          <a:prstGeom prst="rect">
            <a:avLst/>
          </a:prstGeom>
          <a:solidFill>
            <a:schemeClr val="bg1">
              <a:lumMod val="8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建设项目安全设施设计审查（审批时限：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6" name="文本框 105"/>
          <p:cNvSpPr txBox="1"/>
          <p:nvPr/>
        </p:nvSpPr>
        <p:spPr>
          <a:xfrm>
            <a:off x="13245128" y="3633363"/>
            <a:ext cx="2625388" cy="814705"/>
          </a:xfrm>
          <a:prstGeom prst="rect">
            <a:avLst/>
          </a:prstGeom>
          <a:noFill/>
          <a:ln w="12700" cmpd="sng">
            <a:solidFill>
              <a:schemeClr val="accent1">
                <a:shade val="50000"/>
              </a:schemeClr>
            </a:solidFill>
            <a:prstDash val="solid"/>
          </a:ln>
        </p:spPr>
        <p:txBody>
          <a:bodyPr wrap="square" bIns="0" rtlCol="0" anchor="ctr" anchorCtr="0">
            <a:sp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施工图设计文件审查（多图联审</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含</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消防、</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人防</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等）</a:t>
            </a:r>
            <a:endParaRPr lang="zh-CN" sz="1190" dirty="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（审批时限：13+5个工作日）</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7" name="文本框 106"/>
          <p:cNvSpPr txBox="1"/>
          <p:nvPr/>
        </p:nvSpPr>
        <p:spPr>
          <a:xfrm>
            <a:off x="12627005" y="7391520"/>
            <a:ext cx="3567980" cy="536112"/>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雷电防护装置设计</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审核（特定项目）</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7</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8" name="文本框 107"/>
          <p:cNvSpPr txBox="1"/>
          <p:nvPr/>
        </p:nvSpPr>
        <p:spPr>
          <a:xfrm>
            <a:off x="12627005" y="7999534"/>
            <a:ext cx="3567980" cy="536112"/>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市政设施建设类</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9" name="文本框 108"/>
          <p:cNvSpPr txBox="1"/>
          <p:nvPr/>
        </p:nvSpPr>
        <p:spPr>
          <a:xfrm>
            <a:off x="12627005" y="8607547"/>
            <a:ext cx="3567980" cy="536112"/>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工程建设涉及城市绿地、树木</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0" name="文本框 109"/>
          <p:cNvSpPr txBox="1"/>
          <p:nvPr/>
        </p:nvSpPr>
        <p:spPr>
          <a:xfrm>
            <a:off x="12627005" y="9215561"/>
            <a:ext cx="3567980" cy="643334"/>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15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因工程建设需要拆除、改动、迁移供水、</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排水</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500"/>
              </a:lnSpc>
              <a:buClrTx/>
              <a:buSzTx/>
              <a:buNone/>
            </a:pP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与</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污水处理设施</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审核</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5" name="文本框 114"/>
          <p:cNvSpPr txBox="1"/>
          <p:nvPr/>
        </p:nvSpPr>
        <p:spPr>
          <a:xfrm>
            <a:off x="16806152" y="7356831"/>
            <a:ext cx="3361104" cy="643334"/>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雷电防护装置竣工</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验收</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（特定项目）</a:t>
            </a:r>
            <a:endParaRPr lang="zh-CN" altLang="en-US" sz="1190" dirty="0" smtClean="0">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6" name="文本框 115"/>
          <p:cNvSpPr txBox="1"/>
          <p:nvPr/>
        </p:nvSpPr>
        <p:spPr>
          <a:xfrm>
            <a:off x="16806152" y="10217774"/>
            <a:ext cx="3361104" cy="643334"/>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buClrTx/>
              <a:buSzTx/>
              <a:buNone/>
            </a:pPr>
            <a:r>
              <a:rPr lang="zh-CN" altLang="en-US" sz="1190" dirty="0">
                <a:ln>
                  <a:noFill/>
                </a:ln>
                <a:solidFill>
                  <a:schemeClr val="tx1"/>
                </a:solidFill>
                <a:latin typeface="等线" panose="02010600030101010101" charset="-122"/>
                <a:ea typeface="等线" panose="02010600030101010101" charset="-122"/>
              </a:rPr>
              <a:t>市政公用设施</a:t>
            </a:r>
            <a:r>
              <a:rPr lang="zh-CN" altLang="en-US" sz="1190" dirty="0" smtClean="0">
                <a:ln>
                  <a:noFill/>
                </a:ln>
                <a:solidFill>
                  <a:schemeClr val="tx1"/>
                </a:solidFill>
                <a:latin typeface="等线" panose="02010600030101010101" charset="-122"/>
                <a:ea typeface="等线" panose="02010600030101010101" charset="-122"/>
              </a:rPr>
              <a:t>接入</a:t>
            </a:r>
            <a:endParaRPr lang="zh-CN" altLang="en-US" sz="1190" dirty="0" smtClean="0">
              <a:ln>
                <a:noFill/>
              </a:ln>
              <a:solidFill>
                <a:schemeClr val="tx1"/>
              </a:solidFill>
              <a:latin typeface="等线" panose="02010600030101010101" charset="-122"/>
              <a:ea typeface="等线" panose="02010600030101010101" charset="-122"/>
            </a:endParaRPr>
          </a:p>
        </p:txBody>
      </p:sp>
      <p:sp>
        <p:nvSpPr>
          <p:cNvPr id="146" name="文本框 145"/>
          <p:cNvSpPr txBox="1"/>
          <p:nvPr/>
        </p:nvSpPr>
        <p:spPr>
          <a:xfrm>
            <a:off x="4599207" y="14125803"/>
            <a:ext cx="5550332" cy="428889"/>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建设项目环境影响评价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（审批时限：报告书</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30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个工作日，报告表</a:t>
            </a:r>
            <a:r>
              <a:rPr lang="en-US" sz="1190" dirty="0" smtClean="0">
                <a:solidFill>
                  <a:schemeClr val="tx1"/>
                </a:solidFill>
                <a:latin typeface="等线" panose="02010600030101010101" charset="-122"/>
                <a:ea typeface="等线" panose="02010600030101010101" charset="-122"/>
                <a:cs typeface="等线" panose="02010600030101010101" charset="-122"/>
                <a:sym typeface="+mn-ea"/>
              </a:rPr>
              <a:t>20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0" name="文本框 149"/>
          <p:cNvSpPr txBox="1"/>
          <p:nvPr/>
        </p:nvSpPr>
        <p:spPr>
          <a:xfrm>
            <a:off x="13245740" y="13517790"/>
            <a:ext cx="3000333" cy="536742"/>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生产建设项目水土保持方案</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1" name="文本框 150"/>
          <p:cNvSpPr txBox="1"/>
          <p:nvPr/>
        </p:nvSpPr>
        <p:spPr>
          <a:xfrm>
            <a:off x="10261807" y="14660023"/>
            <a:ext cx="2839499" cy="536112"/>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取水许可审批（审批时限：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4" name="文本框 153"/>
          <p:cNvSpPr txBox="1"/>
          <p:nvPr/>
        </p:nvSpPr>
        <p:spPr>
          <a:xfrm>
            <a:off x="1250279" y="15729599"/>
            <a:ext cx="18953489" cy="1372235"/>
          </a:xfrm>
          <a:prstGeom prst="rect">
            <a:avLst/>
          </a:prstGeom>
          <a:noFill/>
        </p:spPr>
        <p:txBody>
          <a:bodyPr wrap="square" rtlCol="0">
            <a:spAutoFit/>
          </a:bodyPr>
          <a:lstStyle/>
          <a:p>
            <a:r>
              <a:rPr lang="zh-CN" altLang="en-US" sz="1390" dirty="0">
                <a:solidFill>
                  <a:schemeClr val="tx1"/>
                </a:solidFill>
                <a:latin typeface="等线" panose="02010600030101010101" charset="-122"/>
                <a:ea typeface="等线" panose="02010600030101010101" charset="-122"/>
                <a:cs typeface="等线" panose="02010600030101010101" charset="-122"/>
              </a:rPr>
              <a:t>注：</a:t>
            </a:r>
            <a:r>
              <a:rPr lang="en-US" altLang="zh-CN" sz="1390" dirty="0">
                <a:solidFill>
                  <a:schemeClr val="tx1"/>
                </a:solidFill>
                <a:latin typeface="等线" panose="02010600030101010101" charset="-122"/>
                <a:ea typeface="等线" panose="02010600030101010101" charset="-122"/>
                <a:cs typeface="等线" panose="02010600030101010101" charset="-122"/>
              </a:rPr>
              <a:t>1</a:t>
            </a:r>
            <a:r>
              <a:rPr lang="zh-CN" altLang="en-US" sz="1390" dirty="0" smtClean="0">
                <a:solidFill>
                  <a:schemeClr val="tx1"/>
                </a:solidFill>
                <a:latin typeface="等线" panose="02010600030101010101" charset="-122"/>
                <a:ea typeface="等线" panose="02010600030101010101" charset="-122"/>
                <a:cs typeface="等线" panose="02010600030101010101" charset="-122"/>
              </a:rPr>
              <a:t>、该类型不含风景名胜地区内建设活动和</a:t>
            </a:r>
            <a:r>
              <a:rPr lang="zh-CN" altLang="en-US" sz="1385" dirty="0">
                <a:solidFill>
                  <a:schemeClr val="tx1"/>
                </a:solidFill>
                <a:sym typeface="+mn-ea"/>
              </a:rPr>
              <a:t>涉及</a:t>
            </a:r>
            <a:r>
              <a:rPr lang="zh-CN" altLang="en-US" sz="1390" dirty="0" smtClean="0">
                <a:solidFill>
                  <a:schemeClr val="tx1"/>
                </a:solidFill>
                <a:latin typeface="等线" panose="02010600030101010101" charset="-122"/>
                <a:ea typeface="等线" panose="02010600030101010101" charset="-122"/>
                <a:cs typeface="等线" panose="02010600030101010101" charset="-122"/>
                <a:sym typeface="+mn-ea"/>
              </a:rPr>
              <a:t>《建设工程消防设计审查验收管理暂行规定》（中华人民共和国住房和城乡建设部令第51号）第十七条规定情形的工程建设项</a:t>
            </a:r>
            <a:r>
              <a:rPr lang="zh-CN" altLang="en-US" sz="1385" dirty="0">
                <a:solidFill>
                  <a:schemeClr val="tx1"/>
                </a:solidFill>
                <a:sym typeface="+mn-ea"/>
              </a:rPr>
              <a:t>目。地质灾害危险性评估、地震安全性评价等强制性评估和中介事项，建设单位可根据工程项目实际情况，在相应阶段自行办理。</a:t>
            </a:r>
            <a:endParaRPr lang="zh-CN" altLang="en-US" sz="1385" dirty="0">
              <a:solidFill>
                <a:schemeClr val="tx1"/>
              </a:solidFill>
              <a:sym typeface="+mn-ea"/>
            </a:endParaRPr>
          </a:p>
          <a:p>
            <a:r>
              <a:rPr lang="en-US" altLang="zh-CN" sz="1390" dirty="0" smtClean="0">
                <a:solidFill>
                  <a:schemeClr val="tx1"/>
                </a:solidFill>
                <a:latin typeface="等线" panose="02010600030101010101" charset="-122"/>
                <a:ea typeface="等线" panose="02010600030101010101" charset="-122"/>
                <a:cs typeface="等线" panose="02010600030101010101" charset="-122"/>
              </a:rPr>
              <a:t>2</a:t>
            </a:r>
            <a:r>
              <a:rPr lang="zh-CN" altLang="en-US" sz="1390" dirty="0" smtClean="0">
                <a:solidFill>
                  <a:schemeClr val="tx1"/>
                </a:solidFill>
                <a:latin typeface="等线" panose="02010600030101010101" charset="-122"/>
                <a:ea typeface="等线" panose="02010600030101010101" charset="-122"/>
                <a:cs typeface="等线" panose="02010600030101010101" charset="-122"/>
              </a:rPr>
              <a:t>、审批时限自受理之日起计算。行政审批、备案和依法由政府组织、委托或购买服务的技术审查、中介服务均计入相应审批事项的审批时限；市政公用服务报装办理时间计入审批总时限。</a:t>
            </a:r>
            <a:endParaRPr lang="zh-CN" altLang="en-US" sz="1390" dirty="0" smtClean="0">
              <a:solidFill>
                <a:schemeClr val="tx1"/>
              </a:solidFill>
              <a:latin typeface="等线" panose="02010600030101010101" charset="-122"/>
              <a:ea typeface="等线" panose="02010600030101010101" charset="-122"/>
              <a:cs typeface="等线" panose="02010600030101010101" charset="-122"/>
            </a:endParaRPr>
          </a:p>
          <a:p>
            <a:pPr algn="just"/>
            <a:r>
              <a:rPr lang="zh-CN" altLang="en-US" sz="1390" dirty="0" smtClean="0">
                <a:solidFill>
                  <a:schemeClr val="tx1"/>
                </a:solidFill>
                <a:latin typeface="等线" panose="02010600030101010101" charset="-122"/>
                <a:ea typeface="等线" panose="02010600030101010101" charset="-122"/>
                <a:cs typeface="等线" panose="02010600030101010101" charset="-122"/>
              </a:rPr>
              <a:t>3、施工图</a:t>
            </a:r>
            <a:r>
              <a:rPr lang="zh-CN" altLang="en-US" sz="1385" dirty="0">
                <a:solidFill>
                  <a:schemeClr val="tx1"/>
                </a:solidFill>
              </a:rPr>
              <a:t>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385" dirty="0">
              <a:solidFill>
                <a:schemeClr val="tx1"/>
              </a:solidFill>
            </a:endParaRPr>
          </a:p>
        </p:txBody>
      </p:sp>
      <p:sp>
        <p:nvSpPr>
          <p:cNvPr id="4" name="文本框 3"/>
          <p:cNvSpPr txBox="1"/>
          <p:nvPr/>
        </p:nvSpPr>
        <p:spPr>
          <a:xfrm>
            <a:off x="4599207" y="13517790"/>
            <a:ext cx="2731016" cy="537373"/>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航道</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通航</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条件影响评价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审核</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5" name="文本框 4"/>
          <p:cNvSpPr txBox="1"/>
          <p:nvPr/>
        </p:nvSpPr>
        <p:spPr>
          <a:xfrm>
            <a:off x="16806152" y="8072067"/>
            <a:ext cx="3361104" cy="643334"/>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城镇排水与污水处理设施竣工验收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备案</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6" name="文本框 5"/>
          <p:cNvSpPr txBox="1"/>
          <p:nvPr/>
        </p:nvSpPr>
        <p:spPr>
          <a:xfrm>
            <a:off x="16806152" y="8787303"/>
            <a:ext cx="3361104" cy="643334"/>
          </a:xfrm>
          <a:prstGeom prst="rect">
            <a:avLst/>
          </a:prstGeom>
          <a:solidFill>
            <a:schemeClr val="bg1">
              <a:lumMod val="95000"/>
            </a:schemeClr>
          </a:solidFill>
          <a:ln w="1270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燃气设施建设工程竣工验收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备案</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8" name="文本框 37"/>
          <p:cNvSpPr txBox="1"/>
          <p:nvPr/>
        </p:nvSpPr>
        <p:spPr>
          <a:xfrm>
            <a:off x="5277541" y="3531517"/>
            <a:ext cx="2645854" cy="1991473"/>
          </a:xfrm>
          <a:prstGeom prst="rect">
            <a:avLst/>
          </a:prstGeom>
          <a:noFill/>
          <a:ln w="9525" cmpd="sng">
            <a:solidFill>
              <a:schemeClr val="tx1"/>
            </a:solidFill>
            <a:prstDash val="solid"/>
          </a:ln>
        </p:spPr>
        <p:txBody>
          <a:bodyPr wrap="square" bIns="0" rtlCol="0">
            <a:noAutofit/>
          </a:bodyPr>
          <a:lstStyle/>
          <a:p>
            <a:endParaRPr lang="en-US" altLang="zh-CN" sz="1190">
              <a:ln>
                <a:noFill/>
              </a:ln>
              <a:solidFill>
                <a:schemeClr val="tx1"/>
              </a:solidFill>
              <a:latin typeface="等线" panose="02010600030101010101" charset="-122"/>
              <a:ea typeface="等线" panose="02010600030101010101" charset="-122"/>
            </a:endParaRPr>
          </a:p>
        </p:txBody>
      </p:sp>
      <p:sp>
        <p:nvSpPr>
          <p:cNvPr id="12" name="文本框 11"/>
          <p:cNvSpPr txBox="1"/>
          <p:nvPr/>
        </p:nvSpPr>
        <p:spPr>
          <a:xfrm>
            <a:off x="5439919" y="4600556"/>
            <a:ext cx="2341563" cy="780521"/>
          </a:xfrm>
          <a:prstGeom prst="rect">
            <a:avLst/>
          </a:prstGeom>
          <a:noFill/>
          <a:ln w="12700" cmpd="sng">
            <a:solidFill>
              <a:schemeClr val="accent1">
                <a:shade val="50000"/>
              </a:schemeClr>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建设用地</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规划许可证核发</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9" name="文本框 18"/>
          <p:cNvSpPr txBox="1"/>
          <p:nvPr/>
        </p:nvSpPr>
        <p:spPr>
          <a:xfrm>
            <a:off x="5439919" y="3678123"/>
            <a:ext cx="2341563" cy="780521"/>
          </a:xfrm>
          <a:prstGeom prst="rect">
            <a:avLst/>
          </a:prstGeom>
          <a:noFill/>
          <a:ln w="12700" cmpd="sng">
            <a:solidFill>
              <a:schemeClr val="accent1">
                <a:shade val="50000"/>
              </a:schemeClr>
            </a:solidFill>
            <a:prstDash val="solid"/>
          </a:ln>
        </p:spPr>
        <p:txBody>
          <a:bodyPr wrap="square"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企业投资项目核准或备案</a:t>
            </a:r>
            <a:endPar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（审批时限：核准</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5个</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工作日，备案</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0" name="文本框 129"/>
          <p:cNvSpPr txBox="1"/>
          <p:nvPr/>
        </p:nvSpPr>
        <p:spPr>
          <a:xfrm>
            <a:off x="7443121" y="13517790"/>
            <a:ext cx="2686865" cy="536742"/>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洪水影响评价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2" name="文本框 131"/>
          <p:cNvSpPr txBox="1"/>
          <p:nvPr/>
        </p:nvSpPr>
        <p:spPr>
          <a:xfrm>
            <a:off x="10262437" y="13517790"/>
            <a:ext cx="2840761" cy="536742"/>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建设工程文物保护和考古</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许可</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3" name="文本框 132"/>
          <p:cNvSpPr txBox="1"/>
          <p:nvPr/>
        </p:nvSpPr>
        <p:spPr>
          <a:xfrm>
            <a:off x="10273159" y="14125803"/>
            <a:ext cx="5972914" cy="428889"/>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占用农业</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灌溉</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水源</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a:t>
            </a:r>
            <a:r>
              <a:rPr lang="zh-CN" sz="1190" dirty="0">
                <a:ln>
                  <a:noFill/>
                </a:ln>
                <a:solidFill>
                  <a:schemeClr val="tx1"/>
                </a:solidFill>
                <a:latin typeface="等线" panose="02010600030101010101" charset="-122"/>
                <a:ea typeface="等线" panose="02010600030101010101" charset="-122"/>
                <a:cs typeface="等线" panose="02010600030101010101" charset="-122"/>
              </a:rPr>
              <a:t>灌排工程设施</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1" name="文本框 133"/>
          <p:cNvSpPr txBox="1"/>
          <p:nvPr/>
        </p:nvSpPr>
        <p:spPr>
          <a:xfrm>
            <a:off x="16806152" y="9502538"/>
            <a:ext cx="3361104" cy="643334"/>
          </a:xfrm>
          <a:prstGeom prst="rect">
            <a:avLst/>
          </a:prstGeom>
          <a:solidFill>
            <a:schemeClr val="bg1">
              <a:lumMod val="95000"/>
            </a:schemeClr>
          </a:solidFill>
          <a:ln w="12700" cmpd="sng">
            <a:solidFill>
              <a:schemeClr val="tx1"/>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rPr>
              <a:t>涉及国家安全事项的建设项目</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2" name="文本框 85"/>
          <p:cNvSpPr txBox="1"/>
          <p:nvPr/>
        </p:nvSpPr>
        <p:spPr>
          <a:xfrm>
            <a:off x="4599207" y="14659392"/>
            <a:ext cx="5550332" cy="537373"/>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跨越、穿越公路修建桥梁、渡槽或者架设、埋设管线（道）、电缆等设施审批（审批时限：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6" name="文本框 150"/>
          <p:cNvSpPr txBox="1"/>
          <p:nvPr/>
        </p:nvSpPr>
        <p:spPr>
          <a:xfrm>
            <a:off x="13245110" y="14660023"/>
            <a:ext cx="3000963" cy="536112"/>
          </a:xfrm>
          <a:prstGeom prst="rect">
            <a:avLst/>
          </a:prstGeom>
          <a:solidFill>
            <a:schemeClr val="bg1">
              <a:lumMod val="75000"/>
              <a:alpha val="75000"/>
            </a:schemeClr>
          </a:solidFill>
          <a:ln w="1270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节能审查（审批时限：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21" name="文本框 20"/>
          <p:cNvSpPr txBox="1"/>
          <p:nvPr/>
        </p:nvSpPr>
        <p:spPr>
          <a:xfrm>
            <a:off x="962660" y="3530600"/>
            <a:ext cx="3020695" cy="2945765"/>
          </a:xfrm>
          <a:prstGeom prst="rect">
            <a:avLst/>
          </a:prstGeom>
          <a:noFill/>
          <a:ln w="9525" cmpd="sng">
            <a:solidFill>
              <a:srgbClr val="000000"/>
            </a:solidFill>
            <a:prstDash val="solid"/>
          </a:ln>
        </p:spPr>
        <p:txBody>
          <a:bodyPr wrap="square" bIns="0" rtlCol="0">
            <a:noAutofit/>
          </a:bodyPr>
          <a:lstStyle/>
          <a:p>
            <a:endParaRPr lang="zh-CN" altLang="en-US" sz="1755">
              <a:ln>
                <a:noFill/>
              </a:ln>
              <a:solidFill>
                <a:schemeClr val="tx1"/>
              </a:solidFill>
              <a:latin typeface="等线" panose="02010600030101010101" charset="-122"/>
              <a:ea typeface="等线" panose="02010600030101010101" charset="-122"/>
            </a:endParaRPr>
          </a:p>
        </p:txBody>
      </p:sp>
      <p:sp>
        <p:nvSpPr>
          <p:cNvPr id="23" name="文本框 22"/>
          <p:cNvSpPr txBox="1"/>
          <p:nvPr/>
        </p:nvSpPr>
        <p:spPr>
          <a:xfrm>
            <a:off x="1056005" y="4523105"/>
            <a:ext cx="2802255" cy="82105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rPr>
              <a:t>全省工程建设项目（审批、核准类），立项前须进行项目用地合规性检测，符合空间规划或依法依规解决规划问题后可办理立项用地规划许可阶段审批事项。</a:t>
            </a:r>
            <a:endParaRPr lang="zh-CN" altLang="en-US" sz="1190" dirty="0">
              <a:ln>
                <a:noFill/>
              </a:ln>
              <a:solidFill>
                <a:schemeClr val="tx1"/>
              </a:solidFill>
              <a:latin typeface="等线" panose="02010600030101010101" charset="-122"/>
              <a:ea typeface="等线" panose="02010600030101010101" charset="-122"/>
            </a:endParaRPr>
          </a:p>
        </p:txBody>
      </p:sp>
      <p:sp>
        <p:nvSpPr>
          <p:cNvPr id="25" name="文本框 24"/>
          <p:cNvSpPr txBox="1"/>
          <p:nvPr/>
        </p:nvSpPr>
        <p:spPr>
          <a:xfrm>
            <a:off x="1069340" y="3633470"/>
            <a:ext cx="2802890" cy="681990"/>
          </a:xfrm>
          <a:prstGeom prst="rect">
            <a:avLst/>
          </a:prstGeom>
          <a:noFill/>
          <a:ln w="9525" cmpd="sng">
            <a:solidFill>
              <a:srgbClr val="000000"/>
            </a:solidFill>
            <a:prstDash val="solid"/>
          </a:ln>
        </p:spPr>
        <p:txBody>
          <a:bodyPr wrap="square" bIns="0" rtlCol="0">
            <a:noAutofit/>
          </a:bodyPr>
          <a:lstStyle/>
          <a:p>
            <a:pPr>
              <a:lnSpc>
                <a:spcPts val="1600"/>
              </a:lnSpc>
            </a:pPr>
            <a:r>
              <a:rPr lang="zh-CN" altLang="en-US" sz="1190" dirty="0" smtClean="0">
                <a:solidFill>
                  <a:schemeClr val="tx1"/>
                </a:solidFill>
                <a:latin typeface="等线" panose="02010600030101010101" charset="-122"/>
                <a:ea typeface="等线" panose="02010600030101010101" charset="-122"/>
              </a:rPr>
              <a:t>各类开发区、工业园区、新区等推行</a:t>
            </a:r>
            <a:r>
              <a:rPr lang="zh-CN" altLang="en-US" sz="1190" dirty="0" smtClean="0">
                <a:ln>
                  <a:noFill/>
                </a:ln>
                <a:solidFill>
                  <a:schemeClr val="tx1"/>
                </a:solidFill>
                <a:latin typeface="等线" panose="02010600030101010101" charset="-122"/>
                <a:ea typeface="等线" panose="02010600030101010101" charset="-122"/>
              </a:rPr>
              <a:t>区域</a:t>
            </a:r>
            <a:r>
              <a:rPr lang="zh-CN" altLang="en-US" sz="1190" dirty="0">
                <a:ln>
                  <a:noFill/>
                </a:ln>
                <a:solidFill>
                  <a:schemeClr val="tx1"/>
                </a:solidFill>
                <a:latin typeface="等线" panose="02010600030101010101" charset="-122"/>
                <a:ea typeface="等线" panose="02010600030101010101" charset="-122"/>
              </a:rPr>
              <a:t>评估，并将区域评估有关要求落实到地块上。</a:t>
            </a:r>
            <a:endParaRPr lang="zh-CN" altLang="en-US" sz="1190" dirty="0">
              <a:ln>
                <a:noFill/>
              </a:ln>
              <a:solidFill>
                <a:schemeClr val="tx1"/>
              </a:solidFill>
              <a:latin typeface="等线" panose="02010600030101010101" charset="-122"/>
              <a:ea typeface="等线" panose="02010600030101010101" charset="-122"/>
            </a:endParaRPr>
          </a:p>
        </p:txBody>
      </p:sp>
      <p:sp>
        <p:nvSpPr>
          <p:cNvPr id="24" name="文本框 23"/>
          <p:cNvSpPr txBox="1"/>
          <p:nvPr/>
        </p:nvSpPr>
        <p:spPr>
          <a:xfrm>
            <a:off x="1075055" y="5551805"/>
            <a:ext cx="2797175" cy="82232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推行“用地清单制+告知承诺制”，将规划条件、管理要求及经济指标等要求统一落实到地块上，并作为土地划拨或挂牌出让条件。</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p:txBody>
      </p:sp>
      <p:cxnSp>
        <p:nvCxnSpPr>
          <p:cNvPr id="10" name="直接连接符 9"/>
          <p:cNvCxnSpPr/>
          <p:nvPr/>
        </p:nvCxnSpPr>
        <p:spPr>
          <a:xfrm flipH="1">
            <a:off x="4246880" y="2777490"/>
            <a:ext cx="41910" cy="126142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6450310" y="2777490"/>
            <a:ext cx="117475" cy="126904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2388593" y="2777807"/>
            <a:ext cx="19552" cy="8439658"/>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肘形连接符 70"/>
          <p:cNvCxnSpPr>
            <a:endCxn id="54" idx="1"/>
          </p:cNvCxnSpPr>
          <p:nvPr>
            <p:custDataLst>
              <p:tags r:id="rId10"/>
            </p:custDataLst>
          </p:nvPr>
        </p:nvCxnSpPr>
        <p:spPr>
          <a:xfrm>
            <a:off x="9989185" y="4953000"/>
            <a:ext cx="2638425" cy="1370965"/>
          </a:xfrm>
          <a:prstGeom prst="bentConnector3">
            <a:avLst>
              <a:gd name="adj1" fmla="val 409"/>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custDataLst>
              <p:tags r:id="rId11"/>
            </p:custDataLst>
          </p:nvPr>
        </p:nvCxnSpPr>
        <p:spPr>
          <a:xfrm>
            <a:off x="1209566" y="13025239"/>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custDataLst>
              <p:tags r:id="rId12"/>
            </p:custDataLst>
          </p:nvPr>
        </p:nvCxnSpPr>
        <p:spPr>
          <a:xfrm>
            <a:off x="1209980" y="15439263"/>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8627745" y="7355205"/>
            <a:ext cx="3557905" cy="605790"/>
          </a:xfrm>
          <a:prstGeom prst="rect">
            <a:avLst/>
          </a:prstGeom>
          <a:solidFill>
            <a:srgbClr val="F2F2F2"/>
          </a:solidFill>
          <a:ln w="0" cmpd="sng">
            <a:solidFill>
              <a:srgbClr val="000000"/>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新建</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、扩建、改建建设</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工程避免</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危害</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气象探测</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环境</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（审批时限：11个工作日）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3" name="文本框 32"/>
          <p:cNvSpPr txBox="1"/>
          <p:nvPr/>
        </p:nvSpPr>
        <p:spPr>
          <a:xfrm>
            <a:off x="9017000" y="7012940"/>
            <a:ext cx="3204845" cy="476885"/>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第二阶段可并联或并行办理事项</a:t>
            </a:r>
            <a:endParaRPr lang="zh-CN" sz="1390" b="1">
              <a:ln>
                <a:noFill/>
              </a:ln>
              <a:solidFill>
                <a:schemeClr val="tx1"/>
              </a:solidFill>
              <a:latin typeface="等线" panose="02010600030101010101" charset="-122"/>
              <a:ea typeface="等线" panose="02010600030101010101" charset="-122"/>
            </a:endParaRPr>
          </a:p>
        </p:txBody>
      </p:sp>
      <p:sp>
        <p:nvSpPr>
          <p:cNvPr id="34" name="文本框 33"/>
          <p:cNvSpPr txBox="1"/>
          <p:nvPr/>
        </p:nvSpPr>
        <p:spPr>
          <a:xfrm>
            <a:off x="4599207" y="9028042"/>
            <a:ext cx="7725683" cy="3611500"/>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第一、二阶段可并联或并行办理事项</a:t>
            </a:r>
            <a:endParaRPr lang="zh-CN" sz="1390" b="1">
              <a:ln>
                <a:noFill/>
              </a:ln>
              <a:solidFill>
                <a:schemeClr val="tx1"/>
              </a:solidFill>
              <a:latin typeface="等线" panose="02010600030101010101" charset="-122"/>
              <a:ea typeface="等线" panose="02010600030101010101" charset="-122"/>
            </a:endParaRPr>
          </a:p>
        </p:txBody>
      </p:sp>
      <p:sp>
        <p:nvSpPr>
          <p:cNvPr id="35" name="文本框 34"/>
          <p:cNvSpPr txBox="1"/>
          <p:nvPr/>
        </p:nvSpPr>
        <p:spPr>
          <a:xfrm>
            <a:off x="4683723" y="9463238"/>
            <a:ext cx="3744582" cy="715236"/>
          </a:xfrm>
          <a:prstGeom prst="rect">
            <a:avLst/>
          </a:prstGeom>
          <a:solidFill>
            <a:srgbClr val="D9D9D9"/>
          </a:solidFill>
          <a:ln w="12700" cmpd="sng">
            <a:solidFill>
              <a:srgbClr val="000000"/>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rPr>
              <a:t>涉及国家安全事项的建设项目</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6" name="文本框 67"/>
          <p:cNvSpPr txBox="1"/>
          <p:nvPr/>
        </p:nvSpPr>
        <p:spPr>
          <a:xfrm>
            <a:off x="8627110" y="8036560"/>
            <a:ext cx="3559175" cy="768350"/>
          </a:xfrm>
          <a:prstGeom prst="rect">
            <a:avLst/>
          </a:prstGeom>
          <a:solidFill>
            <a:srgbClr val="F2F2F2"/>
          </a:solidFill>
          <a:ln w="12700" cmpd="sng">
            <a:solidFill>
              <a:srgbClr val="000000"/>
            </a:solidFill>
            <a:prstDash val="solid"/>
          </a:ln>
        </p:spPr>
        <p:txBody>
          <a:bodyPr wrap="square" bIns="0" rtlCol="0" anchor="ctr" anchorCtr="0">
            <a:noAutofit/>
          </a:bodyPr>
          <a:lstStyle/>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应建防空地下室的民用建筑项目报建审批或防空地下室易地建设审批</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7" name="文本框 255"/>
          <p:cNvSpPr txBox="1"/>
          <p:nvPr/>
        </p:nvSpPr>
        <p:spPr>
          <a:xfrm>
            <a:off x="4673001" y="11083984"/>
            <a:ext cx="7512500" cy="715010"/>
          </a:xfrm>
          <a:prstGeom prst="rect">
            <a:avLst/>
          </a:prstGeom>
          <a:solidFill>
            <a:srgbClr val="D9D9D9"/>
          </a:solidFill>
          <a:ln w="1270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危险化学品建设项目安全条件审查（审批时限：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19</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个工作日，在建设工程规划类许可证核发前办理完成即可）</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40" name="文本框 133"/>
          <p:cNvSpPr txBox="1"/>
          <p:nvPr/>
        </p:nvSpPr>
        <p:spPr>
          <a:xfrm>
            <a:off x="4673001" y="10273724"/>
            <a:ext cx="7512500" cy="715010"/>
          </a:xfrm>
          <a:prstGeom prst="rect">
            <a:avLst/>
          </a:prstGeom>
          <a:solidFill>
            <a:srgbClr val="D9D9D9"/>
          </a:solidFill>
          <a:ln w="1270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筹备设立（含扩建、异地重建）宗教活动场所以及宗教活动场所内改建或者新建建筑物审批                                  （审批时限：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 </a:t>
            </a:r>
            <a:r>
              <a:rPr lang="en-US"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41" name="文本框 136"/>
          <p:cNvSpPr txBox="1"/>
          <p:nvPr/>
        </p:nvSpPr>
        <p:spPr>
          <a:xfrm>
            <a:off x="8550910" y="9463405"/>
            <a:ext cx="3635375" cy="715010"/>
          </a:xfrm>
          <a:prstGeom prst="rect">
            <a:avLst/>
          </a:prstGeom>
          <a:solidFill>
            <a:srgbClr val="D9D9D9"/>
          </a:solidFill>
          <a:ln w="1270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超限高层建筑工程抗震设防审批</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42" name="直接连接符 41"/>
          <p:cNvCxnSpPr/>
          <p:nvPr/>
        </p:nvCxnSpPr>
        <p:spPr>
          <a:xfrm flipH="1">
            <a:off x="8421152" y="2801620"/>
            <a:ext cx="36195" cy="600392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00735" y="922020"/>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lstStyle/>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lstStyle/>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 name="矩形 5"/>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lstStyle/>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6"/>
</p:tagLst>
</file>

<file path=ppt/tags/tag10.xml><?xml version="1.0" encoding="utf-8"?>
<p:tagLst xmlns:p="http://schemas.openxmlformats.org/presentationml/2006/main">
  <p:tag name="WM_BEAUTIFY_ZORDER_FLAG_TAG" val="22"/>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8"/>
</p:tagLst>
</file>

<file path=ppt/tags/tag3.xml><?xml version="1.0" encoding="utf-8"?>
<p:tagLst xmlns:p="http://schemas.openxmlformats.org/presentationml/2006/main">
  <p:tag name="WM_BEAUTIFY_ZORDER_FLAG_TAG" val="12"/>
</p:tagLst>
</file>

<file path=ppt/tags/tag4.xml><?xml version="1.0" encoding="utf-8"?>
<p:tagLst xmlns:p="http://schemas.openxmlformats.org/presentationml/2006/main">
  <p:tag name="WM_BEAUTIFY_ZORDER_FLAG_TAG" val="16"/>
</p:tagLst>
</file>

<file path=ppt/tags/tag5.xml><?xml version="1.0" encoding="utf-8"?>
<p:tagLst xmlns:p="http://schemas.openxmlformats.org/presentationml/2006/main">
  <p:tag name="WM_BEAUTIFY_ZORDER_FLAG_TAG" val="18"/>
</p:tagLst>
</file>

<file path=ppt/tags/tag6.xml><?xml version="1.0" encoding="utf-8"?>
<p:tagLst xmlns:p="http://schemas.openxmlformats.org/presentationml/2006/main">
  <p:tag name="WM_BEAUTIFY_ZORDER_FLAG_TAG" val="19"/>
</p:tagLst>
</file>

<file path=ppt/tags/tag7.xml><?xml version="1.0" encoding="utf-8"?>
<p:tagLst xmlns:p="http://schemas.openxmlformats.org/presentationml/2006/main">
  <p:tag name="WM_BEAUTIFY_ZORDER_FLAG_TAG" val="23"/>
</p:tagLst>
</file>

<file path=ppt/tags/tag8.xml><?xml version="1.0" encoding="utf-8"?>
<p:tagLst xmlns:p="http://schemas.openxmlformats.org/presentationml/2006/main">
  <p:tag name="WM_BEAUTIFY_ZORDER_FLAG_TAG" val="26"/>
</p:tagLst>
</file>

<file path=ppt/tags/tag9.xml><?xml version="1.0" encoding="utf-8"?>
<p:tagLst xmlns:p="http://schemas.openxmlformats.org/presentationml/2006/main">
  <p:tag name="WM_BEAUTIFY_ZORDER_FLAG_TAG" val="27"/>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2543</Words>
  <Application>WPS 演示</Application>
  <PresentationFormat>自定义</PresentationFormat>
  <Paragraphs>203</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等线</vt:lpstr>
      <vt:lpstr>黑体</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webUser</cp:lastModifiedBy>
  <cp:revision>122</cp:revision>
  <dcterms:created xsi:type="dcterms:W3CDTF">2021-09-22T06:50:00Z</dcterms:created>
  <dcterms:modified xsi:type="dcterms:W3CDTF">2022-01-25T07:36:26Z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2BC76AEF440D464DB43247FDCB19C013</vt:lpwstr>
  </property>
</Properties>
</file>