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5"/>
  </p:handoutMasterIdLst>
  <p:sldIdLst>
    <p:sldId id="266" r:id="rId3"/>
  </p:sldIdLst>
  <p:sldSz cx="21238845" cy="17999075"/>
  <p:notesSz cx="6858000" cy="9144000"/>
  <p:custDataLst>
    <p:tags r:id="rId1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X230" initials="X" lastIdx="1" clrIdx="0"/>
  <p:cmAuthor id="0" name="李亚勇" initials="xb21cn" lastIdx="4" clrIdx="0"/>
  <p:cmAuthor id="1" name="微软用户" initials="微" lastIdx="1" clrIdx="0"/>
  <p:cmAuthor id="8" name="刘建华" initials="刘" lastIdx="1" clrIdx="0"/>
  <p:cmAuthor id="2" name="周毅" initials="周" lastIdx="23" clrIdx="1"/>
  <p:cmAuthor id="3" name="Zhao Libo" initials="Z" lastIdx="6" clrIdx="2"/>
  <p:cmAuthor id="4" name="中建五局工业设备安装有限公司北京国贸三期B项目部" initials="中" lastIdx="0" clrIdx="3"/>
  <p:cmAuthor id="5" name="刘钊" initials="刘" lastIdx="2" clrIdx="4"/>
  <p:cmAuthor id="6" name="刘骁" initials="刘" lastIdx="4" clrIdx="5"/>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0CECE"/>
    <a:srgbClr val="AFABAB"/>
    <a:srgbClr val="99FAFB"/>
    <a:srgbClr val="65F7F9"/>
    <a:srgbClr val="6DB8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10" autoAdjust="0"/>
    <p:restoredTop sz="94660"/>
  </p:normalViewPr>
  <p:slideViewPr>
    <p:cSldViewPr snapToGrid="0">
      <p:cViewPr>
        <p:scale>
          <a:sx n="50" d="100"/>
          <a:sy n="50" d="100"/>
        </p:scale>
        <p:origin x="-60" y="-36"/>
      </p:cViewPr>
      <p:guideLst>
        <p:guide orient="horz" pos="5677"/>
        <p:guide pos="665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commentAuthors" Target="commentAuthors.xml"/><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0" Type="http://schemas.openxmlformats.org/officeDocument/2006/relationships/tags" Target="tags/tag13.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608216" y="1143000"/>
            <a:ext cx="3641568"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1423988" y="1243013"/>
            <a:ext cx="3959225" cy="3354387"/>
          </a:xfrm>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93000" y="2945889"/>
            <a:ext cx="18054001" cy="6266782"/>
          </a:xfrm>
        </p:spPr>
        <p:txBody>
          <a:bodyPr anchor="b"/>
          <a:lstStyle>
            <a:lvl1pPr algn="ctr">
              <a:defRPr sz="13935"/>
            </a:lvl1pPr>
          </a:lstStyle>
          <a:p>
            <a:r>
              <a:rPr lang="zh-CN" altLang="en-US"/>
              <a:t>单击此处编辑母版标题样式</a:t>
            </a:r>
            <a:endParaRPr lang="en-US" dirty="0"/>
          </a:p>
        </p:txBody>
      </p:sp>
      <p:sp>
        <p:nvSpPr>
          <p:cNvPr id="3" name="Subtitle 2"/>
          <p:cNvSpPr>
            <a:spLocks noGrp="1"/>
          </p:cNvSpPr>
          <p:nvPr>
            <p:ph type="subTitle" idx="1"/>
          </p:nvPr>
        </p:nvSpPr>
        <p:spPr>
          <a:xfrm>
            <a:off x="2655000" y="9454342"/>
            <a:ext cx="15930001" cy="4345912"/>
          </a:xfrm>
        </p:spPr>
        <p:txBody>
          <a:bodyPr/>
          <a:lstStyle>
            <a:lvl1pPr marL="0" indent="0" algn="ctr">
              <a:buNone/>
              <a:defRPr sz="5575"/>
            </a:lvl1pPr>
            <a:lvl2pPr marL="1061720" indent="0" algn="ctr">
              <a:buNone/>
              <a:defRPr sz="4645"/>
            </a:lvl2pPr>
            <a:lvl3pPr marL="2124075" indent="0" algn="ctr">
              <a:buNone/>
              <a:defRPr sz="4180"/>
            </a:lvl3pPr>
            <a:lvl4pPr marL="3185795" indent="0" algn="ctr">
              <a:buNone/>
              <a:defRPr sz="3715"/>
            </a:lvl4pPr>
            <a:lvl5pPr marL="4248150" indent="0" algn="ctr">
              <a:buNone/>
              <a:defRPr sz="3715"/>
            </a:lvl5pPr>
            <a:lvl6pPr marL="5309870" indent="0" algn="ctr">
              <a:buNone/>
              <a:defRPr sz="3715"/>
            </a:lvl6pPr>
            <a:lvl7pPr marL="6372225" indent="0" algn="ctr">
              <a:buNone/>
              <a:defRPr sz="3715"/>
            </a:lvl7pPr>
            <a:lvl8pPr marL="7433945" indent="0" algn="ctr">
              <a:buNone/>
              <a:defRPr sz="3715"/>
            </a:lvl8pPr>
            <a:lvl9pPr marL="8496300" indent="0" algn="ctr">
              <a:buNone/>
              <a:defRPr sz="371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199877" y="958351"/>
            <a:ext cx="4579875" cy="15254449"/>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460251" y="958351"/>
            <a:ext cx="13474126" cy="15254449"/>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449189" y="4487588"/>
            <a:ext cx="18319501" cy="7487637"/>
          </a:xfrm>
        </p:spPr>
        <p:txBody>
          <a:bodyPr anchor="b"/>
          <a:lstStyle>
            <a:lvl1pPr>
              <a:defRPr sz="13935"/>
            </a:lvl1pPr>
          </a:lstStyle>
          <a:p>
            <a:r>
              <a:rPr lang="zh-CN" altLang="en-US"/>
              <a:t>单击此处编辑母版标题样式</a:t>
            </a:r>
            <a:endParaRPr lang="en-US" dirty="0"/>
          </a:p>
        </p:txBody>
      </p:sp>
      <p:sp>
        <p:nvSpPr>
          <p:cNvPr id="3" name="Text Placeholder 2"/>
          <p:cNvSpPr>
            <a:spLocks noGrp="1"/>
          </p:cNvSpPr>
          <p:nvPr>
            <p:ph type="body" idx="1"/>
          </p:nvPr>
        </p:nvSpPr>
        <p:spPr>
          <a:xfrm>
            <a:off x="1449189" y="12046061"/>
            <a:ext cx="18319501" cy="3937571"/>
          </a:xfrm>
        </p:spPr>
        <p:txBody>
          <a:bodyPr/>
          <a:lstStyle>
            <a:lvl1pPr marL="0" indent="0">
              <a:buNone/>
              <a:defRPr sz="5575">
                <a:solidFill>
                  <a:schemeClr val="tx1"/>
                </a:solidFill>
              </a:defRPr>
            </a:lvl1pPr>
            <a:lvl2pPr marL="1061720" indent="0">
              <a:buNone/>
              <a:defRPr sz="4645">
                <a:solidFill>
                  <a:schemeClr val="tx1">
                    <a:tint val="75000"/>
                  </a:schemeClr>
                </a:solidFill>
              </a:defRPr>
            </a:lvl2pPr>
            <a:lvl3pPr marL="2124075" indent="0">
              <a:buNone/>
              <a:defRPr sz="4180">
                <a:solidFill>
                  <a:schemeClr val="tx1">
                    <a:tint val="75000"/>
                  </a:schemeClr>
                </a:solidFill>
              </a:defRPr>
            </a:lvl3pPr>
            <a:lvl4pPr marL="3185795" indent="0">
              <a:buNone/>
              <a:defRPr sz="3715">
                <a:solidFill>
                  <a:schemeClr val="tx1">
                    <a:tint val="75000"/>
                  </a:schemeClr>
                </a:solidFill>
              </a:defRPr>
            </a:lvl4pPr>
            <a:lvl5pPr marL="4248150" indent="0">
              <a:buNone/>
              <a:defRPr sz="3715">
                <a:solidFill>
                  <a:schemeClr val="tx1">
                    <a:tint val="75000"/>
                  </a:schemeClr>
                </a:solidFill>
              </a:defRPr>
            </a:lvl5pPr>
            <a:lvl6pPr marL="5309870" indent="0">
              <a:buNone/>
              <a:defRPr sz="3715">
                <a:solidFill>
                  <a:schemeClr val="tx1">
                    <a:tint val="75000"/>
                  </a:schemeClr>
                </a:solidFill>
              </a:defRPr>
            </a:lvl6pPr>
            <a:lvl7pPr marL="6372225" indent="0">
              <a:buNone/>
              <a:defRPr sz="3715">
                <a:solidFill>
                  <a:schemeClr val="tx1">
                    <a:tint val="75000"/>
                  </a:schemeClr>
                </a:solidFill>
              </a:defRPr>
            </a:lvl7pPr>
            <a:lvl8pPr marL="7433945" indent="0">
              <a:buNone/>
              <a:defRPr sz="3715">
                <a:solidFill>
                  <a:schemeClr val="tx1">
                    <a:tint val="75000"/>
                  </a:schemeClr>
                </a:solidFill>
              </a:defRPr>
            </a:lvl8pPr>
            <a:lvl9pPr marL="8496300" indent="0">
              <a:buNone/>
              <a:defRPr sz="3715">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460249" y="4791754"/>
            <a:ext cx="9027001" cy="11421045"/>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10752751" y="4791754"/>
            <a:ext cx="9027001" cy="11421045"/>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463016" y="958355"/>
            <a:ext cx="18319501" cy="3479232"/>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463019" y="4412583"/>
            <a:ext cx="8985514" cy="2162538"/>
          </a:xfrm>
        </p:spPr>
        <p:txBody>
          <a:bodyPr anchor="b"/>
          <a:lstStyle>
            <a:lvl1pPr marL="0" indent="0">
              <a:buNone/>
              <a:defRPr sz="5575" b="1"/>
            </a:lvl1pPr>
            <a:lvl2pPr marL="1061720" indent="0">
              <a:buNone/>
              <a:defRPr sz="4645" b="1"/>
            </a:lvl2pPr>
            <a:lvl3pPr marL="2124075" indent="0">
              <a:buNone/>
              <a:defRPr sz="4180" b="1"/>
            </a:lvl3pPr>
            <a:lvl4pPr marL="3185795" indent="0">
              <a:buNone/>
              <a:defRPr sz="3715" b="1"/>
            </a:lvl4pPr>
            <a:lvl5pPr marL="4248150" indent="0">
              <a:buNone/>
              <a:defRPr sz="3715" b="1"/>
            </a:lvl5pPr>
            <a:lvl6pPr marL="5309870" indent="0">
              <a:buNone/>
              <a:defRPr sz="3715" b="1"/>
            </a:lvl6pPr>
            <a:lvl7pPr marL="6372225" indent="0">
              <a:buNone/>
              <a:defRPr sz="3715" b="1"/>
            </a:lvl7pPr>
            <a:lvl8pPr marL="7433945" indent="0">
              <a:buNone/>
              <a:defRPr sz="3715" b="1"/>
            </a:lvl8pPr>
            <a:lvl9pPr marL="8496300" indent="0">
              <a:buNone/>
              <a:defRPr sz="371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1463019" y="6575121"/>
            <a:ext cx="8985514" cy="9671013"/>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10752752" y="4412583"/>
            <a:ext cx="9029767" cy="2162538"/>
          </a:xfrm>
        </p:spPr>
        <p:txBody>
          <a:bodyPr anchor="b"/>
          <a:lstStyle>
            <a:lvl1pPr marL="0" indent="0">
              <a:buNone/>
              <a:defRPr sz="5575" b="1"/>
            </a:lvl1pPr>
            <a:lvl2pPr marL="1061720" indent="0">
              <a:buNone/>
              <a:defRPr sz="4645" b="1"/>
            </a:lvl2pPr>
            <a:lvl3pPr marL="2124075" indent="0">
              <a:buNone/>
              <a:defRPr sz="4180" b="1"/>
            </a:lvl3pPr>
            <a:lvl4pPr marL="3185795" indent="0">
              <a:buNone/>
              <a:defRPr sz="3715" b="1"/>
            </a:lvl4pPr>
            <a:lvl5pPr marL="4248150" indent="0">
              <a:buNone/>
              <a:defRPr sz="3715" b="1"/>
            </a:lvl5pPr>
            <a:lvl6pPr marL="5309870" indent="0">
              <a:buNone/>
              <a:defRPr sz="3715" b="1"/>
            </a:lvl6pPr>
            <a:lvl7pPr marL="6372225" indent="0">
              <a:buNone/>
              <a:defRPr sz="3715" b="1"/>
            </a:lvl7pPr>
            <a:lvl8pPr marL="7433945" indent="0">
              <a:buNone/>
              <a:defRPr sz="3715" b="1"/>
            </a:lvl8pPr>
            <a:lvl9pPr marL="8496300" indent="0">
              <a:buNone/>
              <a:defRPr sz="371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10752752" y="6575121"/>
            <a:ext cx="9029767" cy="9671013"/>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463016" y="1200022"/>
            <a:ext cx="6850453" cy="4200078"/>
          </a:xfrm>
        </p:spPr>
        <p:txBody>
          <a:bodyPr anchor="b"/>
          <a:lstStyle>
            <a:lvl1pPr>
              <a:defRPr sz="7435"/>
            </a:lvl1pPr>
          </a:lstStyle>
          <a:p>
            <a:r>
              <a:rPr lang="zh-CN" altLang="en-US"/>
              <a:t>单击此处编辑母版标题样式</a:t>
            </a:r>
            <a:endParaRPr lang="en-US" dirty="0"/>
          </a:p>
        </p:txBody>
      </p:sp>
      <p:sp>
        <p:nvSpPr>
          <p:cNvPr id="3" name="Content Placeholder 2"/>
          <p:cNvSpPr>
            <a:spLocks noGrp="1"/>
          </p:cNvSpPr>
          <p:nvPr>
            <p:ph idx="1"/>
          </p:nvPr>
        </p:nvSpPr>
        <p:spPr>
          <a:xfrm>
            <a:off x="9029767" y="2591718"/>
            <a:ext cx="10752751" cy="12791902"/>
          </a:xfrm>
        </p:spPr>
        <p:txBody>
          <a:bodyPr/>
          <a:lstStyle>
            <a:lvl1pPr>
              <a:defRPr sz="7435"/>
            </a:lvl1pPr>
            <a:lvl2pPr>
              <a:defRPr sz="6505"/>
            </a:lvl2pPr>
            <a:lvl3pPr>
              <a:defRPr sz="5575"/>
            </a:lvl3pPr>
            <a:lvl4pPr>
              <a:defRPr sz="4645"/>
            </a:lvl4pPr>
            <a:lvl5pPr>
              <a:defRPr sz="4645"/>
            </a:lvl5pPr>
            <a:lvl6pPr>
              <a:defRPr sz="4645"/>
            </a:lvl6pPr>
            <a:lvl7pPr>
              <a:defRPr sz="4645"/>
            </a:lvl7pPr>
            <a:lvl8pPr>
              <a:defRPr sz="4645"/>
            </a:lvl8pPr>
            <a:lvl9pPr>
              <a:defRPr sz="4645"/>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1463016" y="5400099"/>
            <a:ext cx="6850453" cy="10004352"/>
          </a:xfrm>
        </p:spPr>
        <p:txBody>
          <a:bodyPr/>
          <a:lstStyle>
            <a:lvl1pPr marL="0" indent="0">
              <a:buNone/>
              <a:defRPr sz="3715"/>
            </a:lvl1pPr>
            <a:lvl2pPr marL="1061720" indent="0">
              <a:buNone/>
              <a:defRPr sz="3250"/>
            </a:lvl2pPr>
            <a:lvl3pPr marL="2124075" indent="0">
              <a:buNone/>
              <a:defRPr sz="2785"/>
            </a:lvl3pPr>
            <a:lvl4pPr marL="3185795" indent="0">
              <a:buNone/>
              <a:defRPr sz="2325"/>
            </a:lvl4pPr>
            <a:lvl5pPr marL="4248150" indent="0">
              <a:buNone/>
              <a:defRPr sz="2325"/>
            </a:lvl5pPr>
            <a:lvl6pPr marL="5309870" indent="0">
              <a:buNone/>
              <a:defRPr sz="2325"/>
            </a:lvl6pPr>
            <a:lvl7pPr marL="6372225" indent="0">
              <a:buNone/>
              <a:defRPr sz="2325"/>
            </a:lvl7pPr>
            <a:lvl8pPr marL="7433945" indent="0">
              <a:buNone/>
              <a:defRPr sz="2325"/>
            </a:lvl8pPr>
            <a:lvl9pPr marL="8496300" indent="0">
              <a:buNone/>
              <a:defRPr sz="23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463016" y="1200022"/>
            <a:ext cx="6850453" cy="4200078"/>
          </a:xfrm>
        </p:spPr>
        <p:txBody>
          <a:bodyPr anchor="b"/>
          <a:lstStyle>
            <a:lvl1pPr>
              <a:defRPr sz="743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9029767" y="2591718"/>
            <a:ext cx="10752751" cy="12791902"/>
          </a:xfrm>
        </p:spPr>
        <p:txBody>
          <a:bodyPr anchor="t"/>
          <a:lstStyle>
            <a:lvl1pPr marL="0" indent="0">
              <a:buNone/>
              <a:defRPr sz="7435"/>
            </a:lvl1pPr>
            <a:lvl2pPr marL="1061720" indent="0">
              <a:buNone/>
              <a:defRPr sz="6505"/>
            </a:lvl2pPr>
            <a:lvl3pPr marL="2124075" indent="0">
              <a:buNone/>
              <a:defRPr sz="5575"/>
            </a:lvl3pPr>
            <a:lvl4pPr marL="3185795" indent="0">
              <a:buNone/>
              <a:defRPr sz="4645"/>
            </a:lvl4pPr>
            <a:lvl5pPr marL="4248150" indent="0">
              <a:buNone/>
              <a:defRPr sz="4645"/>
            </a:lvl5pPr>
            <a:lvl6pPr marL="5309870" indent="0">
              <a:buNone/>
              <a:defRPr sz="4645"/>
            </a:lvl6pPr>
            <a:lvl7pPr marL="6372225" indent="0">
              <a:buNone/>
              <a:defRPr sz="4645"/>
            </a:lvl7pPr>
            <a:lvl8pPr marL="7433945" indent="0">
              <a:buNone/>
              <a:defRPr sz="4645"/>
            </a:lvl8pPr>
            <a:lvl9pPr marL="8496300" indent="0">
              <a:buNone/>
              <a:defRPr sz="4645"/>
            </a:lvl9pPr>
          </a:lstStyle>
          <a:p>
            <a:r>
              <a:rPr lang="zh-CN" altLang="en-US"/>
              <a:t>单击图标添加图片</a:t>
            </a:r>
            <a:endParaRPr lang="en-US" dirty="0"/>
          </a:p>
        </p:txBody>
      </p:sp>
      <p:sp>
        <p:nvSpPr>
          <p:cNvPr id="4" name="Text Placeholder 3"/>
          <p:cNvSpPr>
            <a:spLocks noGrp="1"/>
          </p:cNvSpPr>
          <p:nvPr>
            <p:ph type="body" sz="half" idx="2"/>
          </p:nvPr>
        </p:nvSpPr>
        <p:spPr>
          <a:xfrm>
            <a:off x="1463016" y="5400099"/>
            <a:ext cx="6850453" cy="10004352"/>
          </a:xfrm>
        </p:spPr>
        <p:txBody>
          <a:bodyPr/>
          <a:lstStyle>
            <a:lvl1pPr marL="0" indent="0">
              <a:buNone/>
              <a:defRPr sz="3715"/>
            </a:lvl1pPr>
            <a:lvl2pPr marL="1061720" indent="0">
              <a:buNone/>
              <a:defRPr sz="3250"/>
            </a:lvl2pPr>
            <a:lvl3pPr marL="2124075" indent="0">
              <a:buNone/>
              <a:defRPr sz="2785"/>
            </a:lvl3pPr>
            <a:lvl4pPr marL="3185795" indent="0">
              <a:buNone/>
              <a:defRPr sz="2325"/>
            </a:lvl4pPr>
            <a:lvl5pPr marL="4248150" indent="0">
              <a:buNone/>
              <a:defRPr sz="2325"/>
            </a:lvl5pPr>
            <a:lvl6pPr marL="5309870" indent="0">
              <a:buNone/>
              <a:defRPr sz="2325"/>
            </a:lvl6pPr>
            <a:lvl7pPr marL="6372225" indent="0">
              <a:buNone/>
              <a:defRPr sz="2325"/>
            </a:lvl7pPr>
            <a:lvl8pPr marL="7433945" indent="0">
              <a:buNone/>
              <a:defRPr sz="2325"/>
            </a:lvl8pPr>
            <a:lvl9pPr marL="8496300" indent="0">
              <a:buNone/>
              <a:defRPr sz="23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60250" y="958355"/>
            <a:ext cx="18319501" cy="347923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460250" y="4791754"/>
            <a:ext cx="18319501" cy="11421045"/>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1460249" y="16683644"/>
            <a:ext cx="4779000" cy="958351"/>
          </a:xfrm>
          <a:prstGeom prst="rect">
            <a:avLst/>
          </a:prstGeom>
        </p:spPr>
        <p:txBody>
          <a:bodyPr vert="horz" lIns="91440" tIns="45720" rIns="91440" bIns="45720" rtlCol="0" anchor="ctr"/>
          <a:lstStyle>
            <a:lvl1pPr algn="l">
              <a:defRPr sz="2785">
                <a:solidFill>
                  <a:schemeClr val="tx1">
                    <a:tint val="75000"/>
                  </a:schemeClr>
                </a:solidFill>
              </a:defRPr>
            </a:lvl1p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3"/>
          </p:nvPr>
        </p:nvSpPr>
        <p:spPr>
          <a:xfrm>
            <a:off x="7035751" y="16683644"/>
            <a:ext cx="7168500" cy="958351"/>
          </a:xfrm>
          <a:prstGeom prst="rect">
            <a:avLst/>
          </a:prstGeom>
        </p:spPr>
        <p:txBody>
          <a:bodyPr vert="horz" lIns="91440" tIns="45720" rIns="91440" bIns="45720" rtlCol="0" anchor="ctr"/>
          <a:lstStyle>
            <a:lvl1pPr algn="ctr">
              <a:defRPr sz="2785">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15000751" y="16683644"/>
            <a:ext cx="4779000" cy="958351"/>
          </a:xfrm>
          <a:prstGeom prst="rect">
            <a:avLst/>
          </a:prstGeom>
        </p:spPr>
        <p:txBody>
          <a:bodyPr vert="horz" lIns="91440" tIns="45720" rIns="91440" bIns="45720" rtlCol="0" anchor="ctr"/>
          <a:lstStyle>
            <a:lvl1pPr algn="r">
              <a:defRPr sz="2785">
                <a:solidFill>
                  <a:schemeClr val="tx1">
                    <a:tint val="75000"/>
                  </a:schemeClr>
                </a:solidFill>
              </a:defRPr>
            </a:lvl1pPr>
          </a:lstStyle>
          <a:p>
            <a:fld id="{1F7D8DF5-9D55-434D-9C3F-52778FE1332C}"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2124075" rtl="0" eaLnBrk="1" latinLnBrk="0" hangingPunct="1">
        <a:lnSpc>
          <a:spcPct val="90000"/>
        </a:lnSpc>
        <a:spcBef>
          <a:spcPct val="0"/>
        </a:spcBef>
        <a:buNone/>
        <a:defRPr sz="10220" kern="1200">
          <a:solidFill>
            <a:schemeClr val="tx1"/>
          </a:solidFill>
          <a:latin typeface="+mj-lt"/>
          <a:ea typeface="+mj-ea"/>
          <a:cs typeface="+mj-cs"/>
        </a:defRPr>
      </a:lvl1pPr>
    </p:titleStyle>
    <p:bodyStyle>
      <a:lvl1pPr marL="530860" indent="-530860" algn="l" defTabSz="2124075" rtl="0" eaLnBrk="1" latinLnBrk="0" hangingPunct="1">
        <a:lnSpc>
          <a:spcPct val="90000"/>
        </a:lnSpc>
        <a:spcBef>
          <a:spcPts val="2325"/>
        </a:spcBef>
        <a:buFont typeface="Arial" panose="02080604020202020204" pitchFamily="34" charset="0"/>
        <a:buChar char="•"/>
        <a:defRPr sz="6505" kern="1200">
          <a:solidFill>
            <a:schemeClr val="tx1"/>
          </a:solidFill>
          <a:latin typeface="+mn-lt"/>
          <a:ea typeface="+mn-ea"/>
          <a:cs typeface="+mn-cs"/>
        </a:defRPr>
      </a:lvl1pPr>
      <a:lvl2pPr marL="1593215" indent="-530860" algn="l" defTabSz="2124075" rtl="0" eaLnBrk="1" latinLnBrk="0" hangingPunct="1">
        <a:lnSpc>
          <a:spcPct val="90000"/>
        </a:lnSpc>
        <a:spcBef>
          <a:spcPts val="1160"/>
        </a:spcBef>
        <a:buFont typeface="Arial" panose="02080604020202020204" pitchFamily="34" charset="0"/>
        <a:buChar char="•"/>
        <a:defRPr sz="5575" kern="1200">
          <a:solidFill>
            <a:schemeClr val="tx1"/>
          </a:solidFill>
          <a:latin typeface="+mn-lt"/>
          <a:ea typeface="+mn-ea"/>
          <a:cs typeface="+mn-cs"/>
        </a:defRPr>
      </a:lvl2pPr>
      <a:lvl3pPr marL="2654935" indent="-530860" algn="l" defTabSz="2124075" rtl="0" eaLnBrk="1" latinLnBrk="0" hangingPunct="1">
        <a:lnSpc>
          <a:spcPct val="90000"/>
        </a:lnSpc>
        <a:spcBef>
          <a:spcPts val="1160"/>
        </a:spcBef>
        <a:buFont typeface="Arial" panose="02080604020202020204" pitchFamily="34" charset="0"/>
        <a:buChar char="•"/>
        <a:defRPr sz="4645" kern="1200">
          <a:solidFill>
            <a:schemeClr val="tx1"/>
          </a:solidFill>
          <a:latin typeface="+mn-lt"/>
          <a:ea typeface="+mn-ea"/>
          <a:cs typeface="+mn-cs"/>
        </a:defRPr>
      </a:lvl3pPr>
      <a:lvl4pPr marL="3717290" indent="-530860" algn="l" defTabSz="2124075" rtl="0" eaLnBrk="1" latinLnBrk="0" hangingPunct="1">
        <a:lnSpc>
          <a:spcPct val="90000"/>
        </a:lnSpc>
        <a:spcBef>
          <a:spcPts val="1160"/>
        </a:spcBef>
        <a:buFont typeface="Arial" panose="02080604020202020204" pitchFamily="34" charset="0"/>
        <a:buChar char="•"/>
        <a:defRPr sz="4180" kern="1200">
          <a:solidFill>
            <a:schemeClr val="tx1"/>
          </a:solidFill>
          <a:latin typeface="+mn-lt"/>
          <a:ea typeface="+mn-ea"/>
          <a:cs typeface="+mn-cs"/>
        </a:defRPr>
      </a:lvl4pPr>
      <a:lvl5pPr marL="4779010" indent="-530860" algn="l" defTabSz="2124075" rtl="0" eaLnBrk="1" latinLnBrk="0" hangingPunct="1">
        <a:lnSpc>
          <a:spcPct val="90000"/>
        </a:lnSpc>
        <a:spcBef>
          <a:spcPts val="1160"/>
        </a:spcBef>
        <a:buFont typeface="Arial" panose="02080604020202020204" pitchFamily="34" charset="0"/>
        <a:buChar char="•"/>
        <a:defRPr sz="4180" kern="1200">
          <a:solidFill>
            <a:schemeClr val="tx1"/>
          </a:solidFill>
          <a:latin typeface="+mn-lt"/>
          <a:ea typeface="+mn-ea"/>
          <a:cs typeface="+mn-cs"/>
        </a:defRPr>
      </a:lvl5pPr>
      <a:lvl6pPr marL="5841365" indent="-530860" algn="l" defTabSz="2124075" rtl="0" eaLnBrk="1" latinLnBrk="0" hangingPunct="1">
        <a:lnSpc>
          <a:spcPct val="90000"/>
        </a:lnSpc>
        <a:spcBef>
          <a:spcPts val="1160"/>
        </a:spcBef>
        <a:buFont typeface="Arial" panose="02080604020202020204" pitchFamily="34" charset="0"/>
        <a:buChar char="•"/>
        <a:defRPr sz="4180" kern="1200">
          <a:solidFill>
            <a:schemeClr val="tx1"/>
          </a:solidFill>
          <a:latin typeface="+mn-lt"/>
          <a:ea typeface="+mn-ea"/>
          <a:cs typeface="+mn-cs"/>
        </a:defRPr>
      </a:lvl6pPr>
      <a:lvl7pPr marL="6903085" indent="-530860" algn="l" defTabSz="2124075" rtl="0" eaLnBrk="1" latinLnBrk="0" hangingPunct="1">
        <a:lnSpc>
          <a:spcPct val="90000"/>
        </a:lnSpc>
        <a:spcBef>
          <a:spcPts val="1160"/>
        </a:spcBef>
        <a:buFont typeface="Arial" panose="02080604020202020204" pitchFamily="34" charset="0"/>
        <a:buChar char="•"/>
        <a:defRPr sz="4180" kern="1200">
          <a:solidFill>
            <a:schemeClr val="tx1"/>
          </a:solidFill>
          <a:latin typeface="+mn-lt"/>
          <a:ea typeface="+mn-ea"/>
          <a:cs typeface="+mn-cs"/>
        </a:defRPr>
      </a:lvl7pPr>
      <a:lvl8pPr marL="7965440" indent="-530860" algn="l" defTabSz="2124075" rtl="0" eaLnBrk="1" latinLnBrk="0" hangingPunct="1">
        <a:lnSpc>
          <a:spcPct val="90000"/>
        </a:lnSpc>
        <a:spcBef>
          <a:spcPts val="1160"/>
        </a:spcBef>
        <a:buFont typeface="Arial" panose="02080604020202020204" pitchFamily="34" charset="0"/>
        <a:buChar char="•"/>
        <a:defRPr sz="4180" kern="1200">
          <a:solidFill>
            <a:schemeClr val="tx1"/>
          </a:solidFill>
          <a:latin typeface="+mn-lt"/>
          <a:ea typeface="+mn-ea"/>
          <a:cs typeface="+mn-cs"/>
        </a:defRPr>
      </a:lvl8pPr>
      <a:lvl9pPr marL="9026525" indent="-530860" algn="l" defTabSz="2124075" rtl="0" eaLnBrk="1" latinLnBrk="0" hangingPunct="1">
        <a:lnSpc>
          <a:spcPct val="90000"/>
        </a:lnSpc>
        <a:spcBef>
          <a:spcPts val="1160"/>
        </a:spcBef>
        <a:buFont typeface="Arial" panose="02080604020202020204" pitchFamily="34" charset="0"/>
        <a:buChar char="•"/>
        <a:defRPr sz="4180" kern="1200">
          <a:solidFill>
            <a:schemeClr val="tx1"/>
          </a:solidFill>
          <a:latin typeface="+mn-lt"/>
          <a:ea typeface="+mn-ea"/>
          <a:cs typeface="+mn-cs"/>
        </a:defRPr>
      </a:lvl9pPr>
    </p:bodyStyle>
    <p:otherStyle>
      <a:defPPr>
        <a:defRPr lang="en-US"/>
      </a:defPPr>
      <a:lvl1pPr marL="0" algn="l" defTabSz="2124075" rtl="0" eaLnBrk="1" latinLnBrk="0" hangingPunct="1">
        <a:defRPr sz="4180" kern="1200">
          <a:solidFill>
            <a:schemeClr val="tx1"/>
          </a:solidFill>
          <a:latin typeface="+mn-lt"/>
          <a:ea typeface="+mn-ea"/>
          <a:cs typeface="+mn-cs"/>
        </a:defRPr>
      </a:lvl1pPr>
      <a:lvl2pPr marL="1061720" algn="l" defTabSz="2124075" rtl="0" eaLnBrk="1" latinLnBrk="0" hangingPunct="1">
        <a:defRPr sz="4180" kern="1200">
          <a:solidFill>
            <a:schemeClr val="tx1"/>
          </a:solidFill>
          <a:latin typeface="+mn-lt"/>
          <a:ea typeface="+mn-ea"/>
          <a:cs typeface="+mn-cs"/>
        </a:defRPr>
      </a:lvl2pPr>
      <a:lvl3pPr marL="2124075" algn="l" defTabSz="2124075" rtl="0" eaLnBrk="1" latinLnBrk="0" hangingPunct="1">
        <a:defRPr sz="4180" kern="1200">
          <a:solidFill>
            <a:schemeClr val="tx1"/>
          </a:solidFill>
          <a:latin typeface="+mn-lt"/>
          <a:ea typeface="+mn-ea"/>
          <a:cs typeface="+mn-cs"/>
        </a:defRPr>
      </a:lvl3pPr>
      <a:lvl4pPr marL="3185795" algn="l" defTabSz="2124075" rtl="0" eaLnBrk="1" latinLnBrk="0" hangingPunct="1">
        <a:defRPr sz="4180" kern="1200">
          <a:solidFill>
            <a:schemeClr val="tx1"/>
          </a:solidFill>
          <a:latin typeface="+mn-lt"/>
          <a:ea typeface="+mn-ea"/>
          <a:cs typeface="+mn-cs"/>
        </a:defRPr>
      </a:lvl4pPr>
      <a:lvl5pPr marL="4248150" algn="l" defTabSz="2124075" rtl="0" eaLnBrk="1" latinLnBrk="0" hangingPunct="1">
        <a:defRPr sz="4180" kern="1200">
          <a:solidFill>
            <a:schemeClr val="tx1"/>
          </a:solidFill>
          <a:latin typeface="+mn-lt"/>
          <a:ea typeface="+mn-ea"/>
          <a:cs typeface="+mn-cs"/>
        </a:defRPr>
      </a:lvl5pPr>
      <a:lvl6pPr marL="5309870" algn="l" defTabSz="2124075" rtl="0" eaLnBrk="1" latinLnBrk="0" hangingPunct="1">
        <a:defRPr sz="4180" kern="1200">
          <a:solidFill>
            <a:schemeClr val="tx1"/>
          </a:solidFill>
          <a:latin typeface="+mn-lt"/>
          <a:ea typeface="+mn-ea"/>
          <a:cs typeface="+mn-cs"/>
        </a:defRPr>
      </a:lvl6pPr>
      <a:lvl7pPr marL="6372225" algn="l" defTabSz="2124075" rtl="0" eaLnBrk="1" latinLnBrk="0" hangingPunct="1">
        <a:defRPr sz="4180" kern="1200">
          <a:solidFill>
            <a:schemeClr val="tx1"/>
          </a:solidFill>
          <a:latin typeface="+mn-lt"/>
          <a:ea typeface="+mn-ea"/>
          <a:cs typeface="+mn-cs"/>
        </a:defRPr>
      </a:lvl7pPr>
      <a:lvl8pPr marL="7433945" algn="l" defTabSz="2124075" rtl="0" eaLnBrk="1" latinLnBrk="0" hangingPunct="1">
        <a:defRPr sz="4180" kern="1200">
          <a:solidFill>
            <a:schemeClr val="tx1"/>
          </a:solidFill>
          <a:latin typeface="+mn-lt"/>
          <a:ea typeface="+mn-ea"/>
          <a:cs typeface="+mn-cs"/>
        </a:defRPr>
      </a:lvl8pPr>
      <a:lvl9pPr marL="8496300" algn="l" defTabSz="2124075" rtl="0" eaLnBrk="1" latinLnBrk="0" hangingPunct="1">
        <a:defRPr sz="41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tags" Target="../tags/tag9.xml"/><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4" Type="http://schemas.openxmlformats.org/officeDocument/2006/relationships/notesSlide" Target="../notesSlides/notesSlide1.xml"/><Relationship Id="rId13" Type="http://schemas.openxmlformats.org/officeDocument/2006/relationships/slideLayout" Target="../slideLayouts/slideLayout7.xml"/><Relationship Id="rId12" Type="http://schemas.openxmlformats.org/officeDocument/2006/relationships/tags" Target="../tags/tag12.xml"/><Relationship Id="rId11" Type="http://schemas.openxmlformats.org/officeDocument/2006/relationships/tags" Target="../tags/tag11.xml"/><Relationship Id="rId10" Type="http://schemas.openxmlformats.org/officeDocument/2006/relationships/tags" Target="../tags/tag10.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35" y="1061720"/>
            <a:ext cx="21239480" cy="826135"/>
          </a:xfrm>
          <a:prstGeom prst="rect">
            <a:avLst/>
          </a:prstGeom>
          <a:noFill/>
        </p:spPr>
        <p:txBody>
          <a:bodyPr wrap="square" rtlCol="0">
            <a:spAutoFit/>
          </a:bodyPr>
          <a:lstStyle/>
          <a:p>
            <a:pPr algn="ctr"/>
            <a:r>
              <a:rPr lang="zh-CN" altLang="en-US" sz="2385" dirty="0" smtClean="0">
                <a:solidFill>
                  <a:schemeClr val="tx1"/>
                </a:solidFill>
                <a:latin typeface="黑体" panose="02010609060101010101" pitchFamily="49" charset="-122"/>
                <a:ea typeface="黑体" panose="02010609060101010101" pitchFamily="49" charset="-122"/>
              </a:rPr>
              <a:t>附件</a:t>
            </a:r>
            <a:r>
              <a:rPr lang="en-US" altLang="zh-CN" sz="2385" dirty="0" smtClean="0">
                <a:solidFill>
                  <a:schemeClr val="tx1"/>
                </a:solidFill>
                <a:latin typeface="黑体" panose="02010609060101010101" pitchFamily="49" charset="-122"/>
                <a:ea typeface="黑体" panose="02010609060101010101" pitchFamily="49" charset="-122"/>
              </a:rPr>
              <a:t>2</a:t>
            </a:r>
            <a:r>
              <a:rPr lang="zh-CN" altLang="en-US" sz="2385" dirty="0" smtClean="0">
                <a:solidFill>
                  <a:schemeClr val="tx1"/>
                </a:solidFill>
                <a:latin typeface="黑体" panose="02010609060101010101" pitchFamily="49" charset="-122"/>
                <a:ea typeface="黑体" panose="02010609060101010101" pitchFamily="49" charset="-122"/>
              </a:rPr>
              <a:t>：</a:t>
            </a:r>
            <a:r>
              <a:rPr lang="zh-CN" altLang="en-US" sz="2385" dirty="0" smtClean="0">
                <a:solidFill>
                  <a:schemeClr val="tx1"/>
                </a:solidFill>
                <a:latin typeface="黑体" panose="02010609060101010101" pitchFamily="49" charset="-122"/>
                <a:ea typeface="黑体" panose="02010609060101010101" pitchFamily="49" charset="-122"/>
              </a:rPr>
              <a:t>社会投资建设的房屋建筑和城市基础设施工程项目</a:t>
            </a:r>
            <a:r>
              <a:rPr lang="zh-CN" altLang="en-US" sz="2385" dirty="0" smtClean="0">
                <a:latin typeface="黑体" panose="02010609060101010101" pitchFamily="49" charset="-122"/>
                <a:ea typeface="黑体" panose="02010609060101010101" pitchFamily="49" charset="-122"/>
                <a:sym typeface="+mn-ea"/>
              </a:rPr>
              <a:t>审批流程指导图</a:t>
            </a:r>
            <a:endParaRPr lang="zh-CN" altLang="en-US" sz="2385" dirty="0" smtClean="0">
              <a:solidFill>
                <a:schemeClr val="tx1"/>
              </a:solidFill>
              <a:latin typeface="黑体" panose="02010609060101010101" pitchFamily="49" charset="-122"/>
              <a:ea typeface="黑体" panose="02010609060101010101" pitchFamily="49" charset="-122"/>
            </a:endParaRPr>
          </a:p>
          <a:p>
            <a:pPr algn="ctr"/>
            <a:r>
              <a:rPr lang="zh-CN" altLang="en-US" sz="2385" dirty="0" smtClean="0">
                <a:solidFill>
                  <a:schemeClr val="tx1"/>
                </a:solidFill>
                <a:latin typeface="黑体" panose="02010609060101010101" pitchFamily="49" charset="-122"/>
                <a:ea typeface="黑体" panose="02010609060101010101" pitchFamily="49" charset="-122"/>
              </a:rPr>
              <a:t>  总审批时限：</a:t>
            </a:r>
            <a:r>
              <a:rPr lang="en-US" altLang="zh-CN" sz="2385" dirty="0" smtClean="0">
                <a:latin typeface="黑体" panose="02010609060101010101" pitchFamily="49" charset="-122"/>
                <a:ea typeface="黑体" panose="02010609060101010101" pitchFamily="49" charset="-122"/>
                <a:sym typeface="+mn-ea"/>
              </a:rPr>
              <a:t>58</a:t>
            </a:r>
            <a:r>
              <a:rPr lang="zh-CN" altLang="en-US" sz="2385" dirty="0" smtClean="0">
                <a:solidFill>
                  <a:schemeClr val="tx1"/>
                </a:solidFill>
                <a:latin typeface="黑体" panose="02010609060101010101" pitchFamily="49" charset="-122"/>
                <a:ea typeface="黑体" panose="02010609060101010101" pitchFamily="49" charset="-122"/>
              </a:rPr>
              <a:t>（建议压缩至</a:t>
            </a:r>
            <a:r>
              <a:rPr lang="en-US" altLang="zh-CN" sz="2385" dirty="0" smtClean="0">
                <a:latin typeface="黑体" panose="02010609060101010101" pitchFamily="49" charset="-122"/>
                <a:ea typeface="黑体" panose="02010609060101010101" pitchFamily="49" charset="-122"/>
                <a:sym typeface="+mn-ea"/>
              </a:rPr>
              <a:t>35</a:t>
            </a:r>
            <a:r>
              <a:rPr lang="zh-CN" altLang="en-US" sz="2385" dirty="0" smtClean="0">
                <a:solidFill>
                  <a:schemeClr val="tx1"/>
                </a:solidFill>
                <a:latin typeface="黑体" panose="02010609060101010101" pitchFamily="49" charset="-122"/>
                <a:ea typeface="黑体" panose="02010609060101010101" pitchFamily="49" charset="-122"/>
              </a:rPr>
              <a:t>）</a:t>
            </a:r>
            <a:r>
              <a:rPr lang="en-US" altLang="zh-CN" sz="2385" dirty="0" smtClean="0">
                <a:solidFill>
                  <a:schemeClr val="tx1"/>
                </a:solidFill>
                <a:latin typeface="黑体" panose="02010609060101010101" pitchFamily="49" charset="-122"/>
                <a:ea typeface="黑体" panose="02010609060101010101" pitchFamily="49" charset="-122"/>
              </a:rPr>
              <a:t> </a:t>
            </a:r>
            <a:r>
              <a:rPr lang="zh-CN" altLang="en-US" sz="2385" dirty="0" smtClean="0">
                <a:solidFill>
                  <a:schemeClr val="tx1"/>
                </a:solidFill>
                <a:latin typeface="黑体" panose="02010609060101010101" pitchFamily="49" charset="-122"/>
                <a:ea typeface="黑体" panose="02010609060101010101" pitchFamily="49" charset="-122"/>
              </a:rPr>
              <a:t>个工作日</a:t>
            </a:r>
            <a:endParaRPr lang="zh-CN" altLang="en-US" sz="2385" dirty="0" smtClean="0">
              <a:solidFill>
                <a:schemeClr val="tx1"/>
              </a:solidFill>
              <a:latin typeface="黑体" panose="02010609060101010101" pitchFamily="49" charset="-122"/>
              <a:ea typeface="黑体" panose="02010609060101010101" pitchFamily="49" charset="-122"/>
            </a:endParaRPr>
          </a:p>
        </p:txBody>
      </p:sp>
      <p:sp>
        <p:nvSpPr>
          <p:cNvPr id="7" name="任意多边形 6"/>
          <p:cNvSpPr/>
          <p:nvPr/>
        </p:nvSpPr>
        <p:spPr>
          <a:xfrm>
            <a:off x="12323629" y="2482630"/>
            <a:ext cx="4249788" cy="599184"/>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solidFill>
            <a:schemeClr val="bg1"/>
          </a:solidFill>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55" b="1" dirty="0" smtClean="0">
                <a:solidFill>
                  <a:schemeClr val="tx1"/>
                </a:solidFill>
                <a:latin typeface="等线" panose="02010600030101010101" charset="-122"/>
                <a:ea typeface="等线" panose="02010600030101010101" charset="-122"/>
                <a:cs typeface="等线" panose="02010600030101010101" charset="-122"/>
              </a:rPr>
              <a:t>  第三</a:t>
            </a:r>
            <a:r>
              <a:rPr lang="zh-CN" altLang="en-US" sz="1755" b="1" dirty="0">
                <a:solidFill>
                  <a:schemeClr val="tx1"/>
                </a:solidFill>
                <a:latin typeface="等线" panose="02010600030101010101" charset="-122"/>
                <a:ea typeface="等线" panose="02010600030101010101" charset="-122"/>
                <a:cs typeface="等线" panose="02010600030101010101" charset="-122"/>
              </a:rPr>
              <a:t>阶段（施工许可阶段</a:t>
            </a:r>
            <a:r>
              <a:rPr lang="zh-CN" altLang="en-US" sz="1755" b="1" dirty="0" smtClean="0">
                <a:solidFill>
                  <a:schemeClr val="tx1"/>
                </a:solidFill>
                <a:latin typeface="等线" panose="02010600030101010101" charset="-122"/>
                <a:ea typeface="等线" panose="02010600030101010101" charset="-122"/>
                <a:cs typeface="等线" panose="02010600030101010101" charset="-122"/>
              </a:rPr>
              <a:t>）</a:t>
            </a:r>
            <a:endParaRPr lang="en-US" altLang="zh-CN" sz="1755" b="1" dirty="0" smtClean="0">
              <a:solidFill>
                <a:schemeClr val="tx1"/>
              </a:solidFill>
              <a:latin typeface="等线" panose="02010600030101010101" charset="-122"/>
              <a:ea typeface="等线" panose="02010600030101010101" charset="-122"/>
              <a:cs typeface="等线" panose="02010600030101010101" charset="-122"/>
            </a:endParaRPr>
          </a:p>
          <a:p>
            <a:pPr algn="ctr"/>
            <a:r>
              <a:rPr lang="zh-CN" altLang="en-US" sz="1755" b="1" dirty="0" smtClean="0">
                <a:solidFill>
                  <a:schemeClr val="tx1"/>
                </a:solidFill>
                <a:latin typeface="等线" panose="02010600030101010101" charset="-122"/>
                <a:ea typeface="等线" panose="02010600030101010101" charset="-122"/>
                <a:cs typeface="等线" panose="02010600030101010101" charset="-122"/>
              </a:rPr>
              <a:t>阶段时限：</a:t>
            </a:r>
            <a:r>
              <a:rPr lang="en-US" altLang="zh-CN" sz="1750" b="1" dirty="0" smtClean="0">
                <a:solidFill>
                  <a:schemeClr val="tx1"/>
                </a:solidFill>
                <a:latin typeface="等线" panose="02010600030101010101" charset="-122"/>
                <a:ea typeface="等线" panose="02010600030101010101" charset="-122"/>
                <a:cs typeface="等线" panose="02010600030101010101" charset="-122"/>
                <a:sym typeface="+mn-ea"/>
              </a:rPr>
              <a:t>23</a:t>
            </a:r>
            <a:r>
              <a:rPr lang="zh-CN" altLang="en-US" sz="1755" b="1" dirty="0" smtClean="0">
                <a:solidFill>
                  <a:schemeClr val="tx1"/>
                </a:solidFill>
                <a:latin typeface="等线" panose="02010600030101010101" charset="-122"/>
                <a:ea typeface="等线" panose="02010600030101010101" charset="-122"/>
                <a:cs typeface="等线" panose="02010600030101010101" charset="-122"/>
              </a:rPr>
              <a:t>（</a:t>
            </a:r>
            <a:r>
              <a:rPr lang="en-US" altLang="zh-CN" sz="1750" b="1" dirty="0" smtClean="0">
                <a:solidFill>
                  <a:schemeClr val="tx1"/>
                </a:solidFill>
                <a:latin typeface="等线" panose="02010600030101010101" charset="-122"/>
                <a:ea typeface="等线" panose="02010600030101010101" charset="-122"/>
                <a:cs typeface="等线" panose="02010600030101010101" charset="-122"/>
                <a:sym typeface="+mn-ea"/>
              </a:rPr>
              <a:t>18</a:t>
            </a:r>
            <a:r>
              <a:rPr lang="zh-CN" altLang="en-US" sz="1755" b="1" dirty="0" smtClean="0">
                <a:solidFill>
                  <a:schemeClr val="tx1"/>
                </a:solidFill>
                <a:latin typeface="等线" panose="02010600030101010101" charset="-122"/>
                <a:ea typeface="等线" panose="02010600030101010101" charset="-122"/>
                <a:cs typeface="等线" panose="02010600030101010101" charset="-122"/>
              </a:rPr>
              <a:t>）个工作日</a:t>
            </a:r>
            <a:endParaRPr lang="zh-CN" altLang="en-US" sz="1755" b="1" dirty="0" smtClean="0">
              <a:solidFill>
                <a:schemeClr val="tx1"/>
              </a:solidFill>
              <a:latin typeface="等线" panose="02010600030101010101" charset="-122"/>
              <a:ea typeface="等线" panose="02010600030101010101" charset="-122"/>
              <a:cs typeface="等线" panose="02010600030101010101" charset="-122"/>
            </a:endParaRPr>
          </a:p>
        </p:txBody>
      </p:sp>
      <p:sp>
        <p:nvSpPr>
          <p:cNvPr id="8" name="任意多边形 7"/>
          <p:cNvSpPr/>
          <p:nvPr/>
        </p:nvSpPr>
        <p:spPr>
          <a:xfrm>
            <a:off x="16573417" y="2482630"/>
            <a:ext cx="3675203" cy="599184"/>
          </a:xfrm>
          <a:custGeom>
            <a:avLst/>
            <a:gdLst>
              <a:gd name="connsiteX0" fmla="*/ 226 w 2604"/>
              <a:gd name="connsiteY0" fmla="*/ 0 h 431"/>
              <a:gd name="connsiteX1" fmla="*/ 2604 w 2604"/>
              <a:gd name="connsiteY1" fmla="*/ 0 h 431"/>
              <a:gd name="connsiteX2" fmla="*/ 2604 w 2604"/>
              <a:gd name="connsiteY2" fmla="*/ 431 h 431"/>
              <a:gd name="connsiteX3" fmla="*/ 226 w 2604"/>
              <a:gd name="connsiteY3" fmla="*/ 431 h 431"/>
              <a:gd name="connsiteX4" fmla="*/ 0 w 2604"/>
              <a:gd name="connsiteY4" fmla="*/ 209 h 431"/>
              <a:gd name="connsiteX5" fmla="*/ 226 w 2604"/>
              <a:gd name="connsiteY5"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04" h="431">
                <a:moveTo>
                  <a:pt x="226" y="0"/>
                </a:moveTo>
                <a:lnTo>
                  <a:pt x="2604" y="0"/>
                </a:lnTo>
                <a:lnTo>
                  <a:pt x="2604" y="431"/>
                </a:lnTo>
                <a:lnTo>
                  <a:pt x="226" y="431"/>
                </a:lnTo>
                <a:lnTo>
                  <a:pt x="0" y="209"/>
                </a:lnTo>
                <a:lnTo>
                  <a:pt x="226" y="0"/>
                </a:lnTo>
                <a:close/>
              </a:path>
            </a:pathLst>
          </a:cu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55" b="1">
                <a:solidFill>
                  <a:schemeClr val="tx1"/>
                </a:solidFill>
              </a:rPr>
              <a:t>第四阶段（竣工验收阶段）</a:t>
            </a:r>
            <a:endParaRPr lang="zh-CN" altLang="en-US" sz="1755" b="1">
              <a:solidFill>
                <a:schemeClr val="tx1"/>
              </a:solidFill>
            </a:endParaRPr>
          </a:p>
        </p:txBody>
      </p:sp>
      <p:grpSp>
        <p:nvGrpSpPr>
          <p:cNvPr id="14" name="组合 20"/>
          <p:cNvGrpSpPr/>
          <p:nvPr>
            <p:custDataLst>
              <p:tags r:id="rId1"/>
            </p:custDataLst>
          </p:nvPr>
        </p:nvGrpSpPr>
        <p:grpSpPr>
          <a:xfrm>
            <a:off x="4498277" y="2482610"/>
            <a:ext cx="15779272" cy="599333"/>
            <a:chOff x="7086" y="1572"/>
            <a:chExt cx="25018" cy="950"/>
          </a:xfrm>
        </p:grpSpPr>
        <p:sp>
          <p:nvSpPr>
            <p:cNvPr id="17" name="任意多边形 16"/>
            <p:cNvSpPr/>
            <p:nvPr/>
          </p:nvSpPr>
          <p:spPr>
            <a:xfrm>
              <a:off x="7086" y="1572"/>
              <a:ext cx="6440" cy="950"/>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solidFill>
              <a:schemeClr val="bg1"/>
            </a:solidFill>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55" b="1" dirty="0" smtClean="0">
                  <a:solidFill>
                    <a:schemeClr val="tx1"/>
                  </a:solidFill>
                  <a:latin typeface="等线" panose="02010600030101010101" charset="-122"/>
                  <a:ea typeface="等线" panose="02010600030101010101" charset="-122"/>
                  <a:cs typeface="等线" panose="02010600030101010101" charset="-122"/>
                </a:rPr>
                <a:t>  第一</a:t>
              </a:r>
              <a:r>
                <a:rPr lang="zh-CN" altLang="en-US" sz="1755" b="1" dirty="0">
                  <a:solidFill>
                    <a:schemeClr val="tx1"/>
                  </a:solidFill>
                  <a:latin typeface="等线" panose="02010600030101010101" charset="-122"/>
                  <a:ea typeface="等线" panose="02010600030101010101" charset="-122"/>
                  <a:cs typeface="等线" panose="02010600030101010101" charset="-122"/>
                </a:rPr>
                <a:t>阶段（立项用地规划许可阶段</a:t>
              </a:r>
              <a:r>
                <a:rPr lang="zh-CN" altLang="en-US" sz="1755" b="1" dirty="0" smtClean="0">
                  <a:solidFill>
                    <a:schemeClr val="tx1"/>
                  </a:solidFill>
                  <a:latin typeface="等线" panose="02010600030101010101" charset="-122"/>
                  <a:ea typeface="等线" panose="02010600030101010101" charset="-122"/>
                  <a:cs typeface="等线" panose="02010600030101010101" charset="-122"/>
                </a:rPr>
                <a:t>）</a:t>
              </a:r>
              <a:endParaRPr lang="en-US" altLang="zh-CN" sz="1755" b="1" dirty="0" smtClean="0">
                <a:solidFill>
                  <a:schemeClr val="tx1"/>
                </a:solidFill>
                <a:latin typeface="等线" panose="02010600030101010101" charset="-122"/>
                <a:ea typeface="等线" panose="02010600030101010101" charset="-122"/>
                <a:cs typeface="等线" panose="02010600030101010101" charset="-122"/>
              </a:endParaRPr>
            </a:p>
            <a:p>
              <a:pPr algn="ctr"/>
              <a:r>
                <a:rPr lang="zh-CN" altLang="en-US" sz="1755" b="1" dirty="0" smtClean="0">
                  <a:solidFill>
                    <a:schemeClr val="tx1"/>
                  </a:solidFill>
                  <a:latin typeface="等线" panose="02010600030101010101" charset="-122"/>
                  <a:ea typeface="等线" panose="02010600030101010101" charset="-122"/>
                  <a:cs typeface="等线" panose="02010600030101010101" charset="-122"/>
                </a:rPr>
                <a:t>阶段时限：</a:t>
              </a:r>
              <a:r>
                <a:rPr lang="en-US" altLang="zh-CN" sz="1750" b="1" dirty="0" smtClean="0">
                  <a:solidFill>
                    <a:schemeClr val="tx1"/>
                  </a:solidFill>
                  <a:latin typeface="等线" panose="02010600030101010101" charset="-122"/>
                  <a:ea typeface="等线" panose="02010600030101010101" charset="-122"/>
                  <a:cs typeface="等线" panose="02010600030101010101" charset="-122"/>
                  <a:sym typeface="+mn-ea"/>
                </a:rPr>
                <a:t>6</a:t>
              </a:r>
              <a:r>
                <a:rPr lang="zh-CN" altLang="en-US" sz="1755" b="1" dirty="0" smtClean="0">
                  <a:solidFill>
                    <a:schemeClr val="tx1"/>
                  </a:solidFill>
                  <a:latin typeface="等线" panose="02010600030101010101" charset="-122"/>
                  <a:ea typeface="等线" panose="02010600030101010101" charset="-122"/>
                  <a:cs typeface="等线" panose="02010600030101010101" charset="-122"/>
                </a:rPr>
                <a:t>（</a:t>
              </a:r>
              <a:r>
                <a:rPr lang="en-US" altLang="zh-CN" sz="1750" b="1" dirty="0" smtClean="0">
                  <a:solidFill>
                    <a:schemeClr val="tx1"/>
                  </a:solidFill>
                  <a:latin typeface="等线" panose="02010600030101010101" charset="-122"/>
                  <a:ea typeface="等线" panose="02010600030101010101" charset="-122"/>
                  <a:cs typeface="等线" panose="02010600030101010101" charset="-122"/>
                  <a:sym typeface="+mn-ea"/>
                </a:rPr>
                <a:t>2</a:t>
              </a:r>
              <a:r>
                <a:rPr lang="zh-CN" altLang="en-US" sz="1755" b="1" dirty="0" smtClean="0">
                  <a:solidFill>
                    <a:schemeClr val="tx1"/>
                  </a:solidFill>
                  <a:latin typeface="等线" panose="02010600030101010101" charset="-122"/>
                  <a:ea typeface="等线" panose="02010600030101010101" charset="-122"/>
                  <a:cs typeface="等线" panose="02010600030101010101" charset="-122"/>
                </a:rPr>
                <a:t>）个工作日</a:t>
              </a:r>
              <a:endParaRPr lang="zh-CN" altLang="en-US" sz="1755" b="1" dirty="0" smtClean="0">
                <a:solidFill>
                  <a:schemeClr val="tx1"/>
                </a:solidFill>
                <a:latin typeface="等线" panose="02010600030101010101" charset="-122"/>
                <a:ea typeface="等线" panose="02010600030101010101" charset="-122"/>
                <a:cs typeface="等线" panose="02010600030101010101" charset="-122"/>
              </a:endParaRPr>
            </a:p>
          </p:txBody>
        </p:sp>
        <p:sp>
          <p:nvSpPr>
            <p:cNvPr id="18" name="任意多边形 17"/>
            <p:cNvSpPr/>
            <p:nvPr/>
          </p:nvSpPr>
          <p:spPr>
            <a:xfrm>
              <a:off x="13549" y="1572"/>
              <a:ext cx="5989" cy="950"/>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solidFill>
              <a:schemeClr val="bg1"/>
            </a:solidFill>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55" b="1" dirty="0" smtClean="0">
                  <a:solidFill>
                    <a:schemeClr val="tx1"/>
                  </a:solidFill>
                  <a:latin typeface="等线" panose="02010600030101010101" charset="-122"/>
                  <a:ea typeface="等线" panose="02010600030101010101" charset="-122"/>
                  <a:cs typeface="等线" panose="02010600030101010101" charset="-122"/>
                </a:rPr>
                <a:t>  第二</a:t>
              </a:r>
              <a:r>
                <a:rPr lang="zh-CN" altLang="en-US" sz="1755" b="1" dirty="0">
                  <a:solidFill>
                    <a:schemeClr val="tx1"/>
                  </a:solidFill>
                  <a:latin typeface="等线" panose="02010600030101010101" charset="-122"/>
                  <a:ea typeface="等线" panose="02010600030101010101" charset="-122"/>
                  <a:cs typeface="等线" panose="02010600030101010101" charset="-122"/>
                </a:rPr>
                <a:t>阶段（工程建设许可阶段</a:t>
              </a:r>
              <a:r>
                <a:rPr lang="zh-CN" altLang="en-US" sz="1755" b="1" dirty="0" smtClean="0">
                  <a:solidFill>
                    <a:schemeClr val="tx1"/>
                  </a:solidFill>
                  <a:latin typeface="等线" panose="02010600030101010101" charset="-122"/>
                  <a:ea typeface="等线" panose="02010600030101010101" charset="-122"/>
                  <a:cs typeface="等线" panose="02010600030101010101" charset="-122"/>
                </a:rPr>
                <a:t>）</a:t>
              </a:r>
              <a:endParaRPr lang="en-US" altLang="zh-CN" sz="1755" b="1" dirty="0" smtClean="0">
                <a:solidFill>
                  <a:schemeClr val="tx1"/>
                </a:solidFill>
                <a:latin typeface="等线" panose="02010600030101010101" charset="-122"/>
                <a:ea typeface="等线" panose="02010600030101010101" charset="-122"/>
                <a:cs typeface="等线" panose="02010600030101010101" charset="-122"/>
              </a:endParaRPr>
            </a:p>
            <a:p>
              <a:pPr algn="ctr"/>
              <a:r>
                <a:rPr lang="zh-CN" altLang="en-US" sz="1755" b="1" dirty="0" smtClean="0">
                  <a:solidFill>
                    <a:schemeClr val="tx1"/>
                  </a:solidFill>
                  <a:latin typeface="等线" panose="02010600030101010101" charset="-122"/>
                  <a:ea typeface="等线" panose="02010600030101010101" charset="-122"/>
                  <a:cs typeface="等线" panose="02010600030101010101" charset="-122"/>
                </a:rPr>
                <a:t>阶段时限：</a:t>
              </a:r>
              <a:r>
                <a:rPr lang="en-US" altLang="zh-CN" sz="1750" b="1" dirty="0" smtClean="0">
                  <a:solidFill>
                    <a:schemeClr val="tx1"/>
                  </a:solidFill>
                  <a:latin typeface="等线" panose="02010600030101010101" charset="-122"/>
                  <a:ea typeface="等线" panose="02010600030101010101" charset="-122"/>
                  <a:cs typeface="等线" panose="02010600030101010101" charset="-122"/>
                  <a:sym typeface="+mn-ea"/>
                </a:rPr>
                <a:t>19</a:t>
              </a:r>
              <a:r>
                <a:rPr lang="zh-CN" altLang="en-US" sz="1755" b="1" dirty="0" smtClean="0">
                  <a:solidFill>
                    <a:schemeClr val="tx1"/>
                  </a:solidFill>
                  <a:latin typeface="等线" panose="02010600030101010101" charset="-122"/>
                  <a:ea typeface="等线" panose="02010600030101010101" charset="-122"/>
                  <a:cs typeface="等线" panose="02010600030101010101" charset="-122"/>
                </a:rPr>
                <a:t>（</a:t>
              </a:r>
              <a:r>
                <a:rPr lang="en-US" altLang="zh-CN" sz="1750" b="1" dirty="0" smtClean="0">
                  <a:solidFill>
                    <a:schemeClr val="tx1"/>
                  </a:solidFill>
                  <a:latin typeface="等线" panose="02010600030101010101" charset="-122"/>
                  <a:ea typeface="等线" panose="02010600030101010101" charset="-122"/>
                  <a:cs typeface="等线" panose="02010600030101010101" charset="-122"/>
                  <a:sym typeface="+mn-ea"/>
                </a:rPr>
                <a:t>8</a:t>
              </a:r>
              <a:r>
                <a:rPr lang="zh-CN" altLang="en-US" sz="1755" b="1" dirty="0" smtClean="0">
                  <a:solidFill>
                    <a:schemeClr val="tx1"/>
                  </a:solidFill>
                  <a:latin typeface="等线" panose="02010600030101010101" charset="-122"/>
                  <a:ea typeface="等线" panose="02010600030101010101" charset="-122"/>
                  <a:cs typeface="等线" panose="02010600030101010101" charset="-122"/>
                </a:rPr>
                <a:t>）个工作日</a:t>
              </a:r>
              <a:endParaRPr lang="zh-CN" altLang="en-US" sz="1755" b="1" dirty="0" smtClean="0">
                <a:solidFill>
                  <a:schemeClr val="tx1"/>
                </a:solidFill>
                <a:latin typeface="等线" panose="02010600030101010101" charset="-122"/>
                <a:ea typeface="等线" panose="02010600030101010101" charset="-122"/>
                <a:cs typeface="等线" panose="02010600030101010101" charset="-122"/>
              </a:endParaRPr>
            </a:p>
          </p:txBody>
        </p:sp>
        <p:sp>
          <p:nvSpPr>
            <p:cNvPr id="20" name="任意多边形 19"/>
            <p:cNvSpPr/>
            <p:nvPr/>
          </p:nvSpPr>
          <p:spPr>
            <a:xfrm>
              <a:off x="26299" y="1572"/>
              <a:ext cx="5805" cy="950"/>
            </a:xfrm>
            <a:custGeom>
              <a:avLst/>
              <a:gdLst>
                <a:gd name="connsiteX0" fmla="*/ 226 w 2604"/>
                <a:gd name="connsiteY0" fmla="*/ 0 h 431"/>
                <a:gd name="connsiteX1" fmla="*/ 2604 w 2604"/>
                <a:gd name="connsiteY1" fmla="*/ 0 h 431"/>
                <a:gd name="connsiteX2" fmla="*/ 2604 w 2604"/>
                <a:gd name="connsiteY2" fmla="*/ 431 h 431"/>
                <a:gd name="connsiteX3" fmla="*/ 226 w 2604"/>
                <a:gd name="connsiteY3" fmla="*/ 431 h 431"/>
                <a:gd name="connsiteX4" fmla="*/ 0 w 2604"/>
                <a:gd name="connsiteY4" fmla="*/ 209 h 431"/>
                <a:gd name="connsiteX5" fmla="*/ 226 w 2604"/>
                <a:gd name="connsiteY5"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04" h="431">
                  <a:moveTo>
                    <a:pt x="226" y="0"/>
                  </a:moveTo>
                  <a:lnTo>
                    <a:pt x="2604" y="0"/>
                  </a:lnTo>
                  <a:lnTo>
                    <a:pt x="2604" y="431"/>
                  </a:lnTo>
                  <a:lnTo>
                    <a:pt x="226" y="431"/>
                  </a:lnTo>
                  <a:lnTo>
                    <a:pt x="0" y="209"/>
                  </a:lnTo>
                  <a:lnTo>
                    <a:pt x="226" y="0"/>
                  </a:lnTo>
                  <a:close/>
                </a:path>
              </a:pathLst>
            </a:custGeom>
            <a:solidFill>
              <a:schemeClr val="bg1"/>
            </a:solidFill>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55" b="1" dirty="0" smtClean="0">
                  <a:solidFill>
                    <a:schemeClr val="tx1"/>
                  </a:solidFill>
                  <a:latin typeface="等线" panose="02010600030101010101" charset="-122"/>
                  <a:ea typeface="等线" panose="02010600030101010101" charset="-122"/>
                  <a:cs typeface="等线" panose="02010600030101010101" charset="-122"/>
                </a:rPr>
                <a:t>      第四</a:t>
              </a:r>
              <a:r>
                <a:rPr lang="zh-CN" altLang="en-US" sz="1755" b="1" dirty="0">
                  <a:solidFill>
                    <a:schemeClr val="tx1"/>
                  </a:solidFill>
                  <a:latin typeface="等线" panose="02010600030101010101" charset="-122"/>
                  <a:ea typeface="等线" panose="02010600030101010101" charset="-122"/>
                  <a:cs typeface="等线" panose="02010600030101010101" charset="-122"/>
                </a:rPr>
                <a:t>阶段（竣工验收阶段</a:t>
              </a:r>
              <a:r>
                <a:rPr lang="zh-CN" altLang="en-US" sz="1755" b="1" dirty="0" smtClean="0">
                  <a:solidFill>
                    <a:schemeClr val="tx1"/>
                  </a:solidFill>
                  <a:latin typeface="等线" panose="02010600030101010101" charset="-122"/>
                  <a:ea typeface="等线" panose="02010600030101010101" charset="-122"/>
                  <a:cs typeface="等线" panose="02010600030101010101" charset="-122"/>
                </a:rPr>
                <a:t>）</a:t>
              </a:r>
              <a:endParaRPr lang="en-US" altLang="zh-CN" sz="1755" b="1" dirty="0" smtClean="0">
                <a:solidFill>
                  <a:schemeClr val="tx1"/>
                </a:solidFill>
                <a:latin typeface="等线" panose="02010600030101010101" charset="-122"/>
                <a:ea typeface="等线" panose="02010600030101010101" charset="-122"/>
                <a:cs typeface="等线" panose="02010600030101010101" charset="-122"/>
              </a:endParaRPr>
            </a:p>
            <a:p>
              <a:pPr algn="ctr"/>
              <a:r>
                <a:rPr lang="zh-CN" altLang="en-US" sz="1755" b="1" dirty="0" smtClean="0">
                  <a:solidFill>
                    <a:schemeClr val="tx1"/>
                  </a:solidFill>
                  <a:latin typeface="等线" panose="02010600030101010101" charset="-122"/>
                  <a:ea typeface="等线" panose="02010600030101010101" charset="-122"/>
                  <a:cs typeface="等线" panose="02010600030101010101" charset="-122"/>
                </a:rPr>
                <a:t>阶段时限：</a:t>
              </a:r>
              <a:r>
                <a:rPr lang="en-US" altLang="zh-CN" sz="1750" b="1" dirty="0" smtClean="0">
                  <a:solidFill>
                    <a:schemeClr val="tx1"/>
                  </a:solidFill>
                  <a:latin typeface="等线" panose="02010600030101010101" charset="-122"/>
                  <a:ea typeface="等线" panose="02010600030101010101" charset="-122"/>
                  <a:cs typeface="等线" panose="02010600030101010101" charset="-122"/>
                  <a:sym typeface="+mn-ea"/>
                </a:rPr>
                <a:t>10</a:t>
              </a:r>
              <a:r>
                <a:rPr lang="zh-CN" altLang="en-US" sz="1755" b="1" dirty="0" smtClean="0">
                  <a:solidFill>
                    <a:schemeClr val="tx1"/>
                  </a:solidFill>
                  <a:latin typeface="等线" panose="02010600030101010101" charset="-122"/>
                  <a:ea typeface="等线" panose="02010600030101010101" charset="-122"/>
                  <a:cs typeface="等线" panose="02010600030101010101" charset="-122"/>
                </a:rPr>
                <a:t>（</a:t>
              </a:r>
              <a:r>
                <a:rPr lang="en-US" altLang="zh-CN" sz="1750" b="1" dirty="0" smtClean="0">
                  <a:solidFill>
                    <a:schemeClr val="tx1"/>
                  </a:solidFill>
                  <a:latin typeface="等线" panose="02010600030101010101" charset="-122"/>
                  <a:ea typeface="等线" panose="02010600030101010101" charset="-122"/>
                  <a:cs typeface="等线" panose="02010600030101010101" charset="-122"/>
                  <a:sym typeface="+mn-ea"/>
                </a:rPr>
                <a:t>7</a:t>
              </a:r>
              <a:r>
                <a:rPr lang="zh-CN" altLang="en-US" sz="1755" b="1" dirty="0" smtClean="0">
                  <a:solidFill>
                    <a:schemeClr val="tx1"/>
                  </a:solidFill>
                  <a:latin typeface="等线" panose="02010600030101010101" charset="-122"/>
                  <a:ea typeface="等线" panose="02010600030101010101" charset="-122"/>
                  <a:cs typeface="等线" panose="02010600030101010101" charset="-122"/>
                </a:rPr>
                <a:t>）个工作日</a:t>
              </a:r>
              <a:endParaRPr lang="zh-CN" altLang="en-US" sz="1755" b="1" dirty="0" smtClean="0">
                <a:solidFill>
                  <a:schemeClr val="tx1"/>
                </a:solidFill>
                <a:latin typeface="等线" panose="02010600030101010101" charset="-122"/>
                <a:ea typeface="等线" panose="02010600030101010101" charset="-122"/>
                <a:cs typeface="等线" panose="02010600030101010101" charset="-122"/>
              </a:endParaRPr>
            </a:p>
          </p:txBody>
        </p:sp>
      </p:grpSp>
      <p:sp>
        <p:nvSpPr>
          <p:cNvPr id="50" name="文本框 49"/>
          <p:cNvSpPr txBox="1"/>
          <p:nvPr/>
        </p:nvSpPr>
        <p:spPr>
          <a:xfrm>
            <a:off x="9291955" y="3529965"/>
            <a:ext cx="2442845" cy="1991995"/>
          </a:xfrm>
          <a:prstGeom prst="rect">
            <a:avLst/>
          </a:prstGeom>
          <a:noFill/>
          <a:ln w="0" cmpd="sng">
            <a:solidFill>
              <a:srgbClr val="000000"/>
            </a:solidFill>
            <a:prstDash val="solid"/>
          </a:ln>
        </p:spPr>
        <p:txBody>
          <a:bodyPr wrap="square" bIns="0" rtlCol="0" anchor="ctr" anchorCtr="0">
            <a:noAutofit/>
          </a:bodyPr>
          <a:lstStyle/>
          <a:p>
            <a:pPr algn="ctr"/>
            <a:r>
              <a:rPr lang="zh-CN" altLang="en-US" sz="1400" dirty="0">
                <a:ln>
                  <a:noFill/>
                </a:ln>
                <a:solidFill>
                  <a:schemeClr val="tx1"/>
                </a:solidFill>
              </a:rPr>
              <a:t>建设工程规划类许可证核发</a:t>
            </a:r>
            <a:r>
              <a:rPr lang="zh-CN" altLang="en-US" sz="1400" dirty="0" smtClean="0">
                <a:ln>
                  <a:noFill/>
                </a:ln>
                <a:solidFill>
                  <a:schemeClr val="tx1"/>
                </a:solidFill>
                <a:latin typeface="等线" panose="02010600030101010101" charset="-122"/>
                <a:ea typeface="等线" panose="02010600030101010101" charset="-122"/>
                <a:cs typeface="等线" panose="02010600030101010101" charset="-122"/>
              </a:rPr>
              <a:t>（</a:t>
            </a:r>
            <a:r>
              <a:rPr lang="zh-CN" altLang="en-US" sz="1400" dirty="0">
                <a:ln>
                  <a:noFill/>
                </a:ln>
                <a:solidFill>
                  <a:schemeClr val="tx1"/>
                </a:solidFill>
                <a:latin typeface="等线" panose="02010600030101010101" charset="-122"/>
                <a:ea typeface="等线" panose="02010600030101010101" charset="-122"/>
                <a:cs typeface="等线" panose="02010600030101010101" charset="-122"/>
                <a:sym typeface="+mn-ea"/>
              </a:rPr>
              <a:t>组织相关部门并联审查修建性详细规划、总平面图、建设工程设计方案，</a:t>
            </a:r>
            <a:r>
              <a:rPr lang="zh-CN" altLang="en-US" sz="1400" dirty="0" smtClean="0">
                <a:ln>
                  <a:noFill/>
                </a:ln>
                <a:solidFill>
                  <a:schemeClr val="tx1"/>
                </a:solidFill>
                <a:latin typeface="等线" panose="02010600030101010101" charset="-122"/>
                <a:ea typeface="等线" panose="02010600030101010101" charset="-122"/>
                <a:cs typeface="等线" panose="02010600030101010101" charset="-122"/>
              </a:rPr>
              <a:t>审批时限：</a:t>
            </a:r>
            <a:r>
              <a:rPr lang="en-US" altLang="zh-CN" sz="1400" dirty="0" smtClean="0">
                <a:ln>
                  <a:noFill/>
                </a:ln>
                <a:latin typeface="等线" panose="02010600030101010101" charset="-122"/>
                <a:ea typeface="等线" panose="02010600030101010101" charset="-122"/>
                <a:cs typeface="等线" panose="02010600030101010101" charset="-122"/>
                <a:sym typeface="+mn-ea"/>
              </a:rPr>
              <a:t>16</a:t>
            </a:r>
            <a:r>
              <a:rPr lang="zh-CN" altLang="en-US" sz="1400" dirty="0" smtClean="0">
                <a:ln>
                  <a:noFill/>
                </a:ln>
                <a:solidFill>
                  <a:schemeClr val="tx1"/>
                </a:solidFill>
                <a:latin typeface="等线" panose="02010600030101010101" charset="-122"/>
                <a:ea typeface="等线" panose="02010600030101010101" charset="-122"/>
                <a:cs typeface="等线" panose="02010600030101010101" charset="-122"/>
              </a:rPr>
              <a:t>（</a:t>
            </a:r>
            <a:r>
              <a:rPr lang="zh-CN" altLang="en-US" sz="1400" dirty="0" smtClean="0">
                <a:latin typeface="等线" panose="02010600030101010101" charset="-122"/>
                <a:ea typeface="等线" panose="02010600030101010101" charset="-122"/>
                <a:cs typeface="等线" panose="02010600030101010101" charset="-122"/>
                <a:sym typeface="+mn-ea"/>
              </a:rPr>
              <a:t>建议</a:t>
            </a:r>
            <a:r>
              <a:rPr lang="en-US" altLang="zh-CN" sz="1400" dirty="0" smtClean="0">
                <a:ln>
                  <a:noFill/>
                </a:ln>
                <a:latin typeface="等线" panose="02010600030101010101" charset="-122"/>
                <a:ea typeface="等线" panose="02010600030101010101" charset="-122"/>
                <a:cs typeface="等线" panose="02010600030101010101" charset="-122"/>
                <a:sym typeface="+mn-ea"/>
              </a:rPr>
              <a:t>7</a:t>
            </a:r>
            <a:r>
              <a:rPr lang="zh-CN" altLang="en-US" sz="1400" dirty="0" smtClean="0">
                <a:ln>
                  <a:noFill/>
                </a:ln>
                <a:solidFill>
                  <a:schemeClr val="tx1"/>
                </a:solidFill>
                <a:latin typeface="等线" panose="02010600030101010101" charset="-122"/>
                <a:ea typeface="等线" panose="02010600030101010101" charset="-122"/>
                <a:cs typeface="等线" panose="02010600030101010101" charset="-122"/>
              </a:rPr>
              <a:t>）个工作日；核发建筑工程规划许可证：</a:t>
            </a:r>
            <a:r>
              <a:rPr lang="en-US" altLang="zh-CN" sz="1400" dirty="0" smtClean="0">
                <a:ln>
                  <a:noFill/>
                </a:ln>
                <a:latin typeface="等线" panose="02010600030101010101" charset="-122"/>
                <a:ea typeface="等线" panose="02010600030101010101" charset="-122"/>
                <a:cs typeface="等线" panose="02010600030101010101" charset="-122"/>
                <a:sym typeface="+mn-ea"/>
              </a:rPr>
              <a:t>3</a:t>
            </a:r>
            <a:r>
              <a:rPr lang="zh-CN" altLang="en-US" sz="1400" dirty="0" smtClean="0">
                <a:ln>
                  <a:noFill/>
                </a:ln>
                <a:solidFill>
                  <a:schemeClr val="tx1"/>
                </a:solidFill>
                <a:latin typeface="等线" panose="02010600030101010101" charset="-122"/>
                <a:ea typeface="等线" panose="02010600030101010101" charset="-122"/>
                <a:cs typeface="等线" panose="02010600030101010101" charset="-122"/>
              </a:rPr>
              <a:t>（</a:t>
            </a:r>
            <a:r>
              <a:rPr lang="zh-CN" altLang="en-US" sz="1400" dirty="0" smtClean="0">
                <a:latin typeface="等线" panose="02010600030101010101" charset="-122"/>
                <a:ea typeface="等线" panose="02010600030101010101" charset="-122"/>
                <a:cs typeface="等线" panose="02010600030101010101" charset="-122"/>
                <a:sym typeface="+mn-ea"/>
              </a:rPr>
              <a:t>建议</a:t>
            </a:r>
            <a:r>
              <a:rPr lang="en-US" altLang="zh-CN" sz="1400" dirty="0" smtClean="0">
                <a:ln>
                  <a:noFill/>
                </a:ln>
                <a:latin typeface="等线" panose="02010600030101010101" charset="-122"/>
                <a:ea typeface="等线" panose="02010600030101010101" charset="-122"/>
                <a:cs typeface="等线" panose="02010600030101010101" charset="-122"/>
                <a:sym typeface="+mn-ea"/>
              </a:rPr>
              <a:t>1</a:t>
            </a:r>
            <a:r>
              <a:rPr lang="zh-CN" altLang="en-US" sz="1400" dirty="0" smtClean="0">
                <a:ln>
                  <a:noFill/>
                </a:ln>
                <a:solidFill>
                  <a:schemeClr val="tx1"/>
                </a:solidFill>
                <a:latin typeface="等线" panose="02010600030101010101" charset="-122"/>
                <a:ea typeface="等线" panose="02010600030101010101" charset="-122"/>
                <a:cs typeface="等线" panose="02010600030101010101" charset="-122"/>
              </a:rPr>
              <a:t>）个工作日）</a:t>
            </a:r>
            <a:endParaRPr lang="en-US" altLang="zh-CN" sz="1400" dirty="0" smtClean="0">
              <a:ln>
                <a:noFill/>
              </a:ln>
              <a:solidFill>
                <a:schemeClr val="tx1"/>
              </a:solidFill>
              <a:latin typeface="等线" panose="02010600030101010101" charset="-122"/>
              <a:ea typeface="等线" panose="02010600030101010101" charset="-122"/>
              <a:cs typeface="等线" panose="02010600030101010101" charset="-122"/>
            </a:endParaRPr>
          </a:p>
          <a:p>
            <a:pPr algn="ctr"/>
            <a:r>
              <a:rPr lang="zh-CN" altLang="en-US" sz="1400" dirty="0" smtClean="0">
                <a:solidFill>
                  <a:schemeClr val="tx1"/>
                </a:solidFill>
                <a:latin typeface="等线" panose="02010600030101010101" charset="-122"/>
                <a:ea typeface="等线" panose="02010600030101010101" charset="-122"/>
                <a:cs typeface="等线" panose="02010600030101010101" charset="-122"/>
              </a:rPr>
              <a:t>（审批时限：</a:t>
            </a:r>
            <a:r>
              <a:rPr lang="en-US" altLang="zh-CN" sz="1400" dirty="0" smtClean="0">
                <a:latin typeface="等线" panose="02010600030101010101" charset="-122"/>
                <a:ea typeface="等线" panose="02010600030101010101" charset="-122"/>
                <a:cs typeface="等线" panose="02010600030101010101" charset="-122"/>
                <a:sym typeface="+mn-ea"/>
              </a:rPr>
              <a:t>16+3</a:t>
            </a:r>
            <a:r>
              <a:rPr lang="zh-CN" altLang="en-US" sz="1400" dirty="0" smtClean="0">
                <a:solidFill>
                  <a:schemeClr val="tx1"/>
                </a:solidFill>
                <a:latin typeface="等线" panose="02010600030101010101" charset="-122"/>
                <a:ea typeface="等线" panose="02010600030101010101" charset="-122"/>
                <a:cs typeface="等线" panose="02010600030101010101" charset="-122"/>
              </a:rPr>
              <a:t>（</a:t>
            </a:r>
            <a:r>
              <a:rPr lang="zh-CN" altLang="en-US" sz="1400" dirty="0" smtClean="0">
                <a:latin typeface="等线" panose="02010600030101010101" charset="-122"/>
                <a:ea typeface="等线" panose="02010600030101010101" charset="-122"/>
                <a:cs typeface="等线" panose="02010600030101010101" charset="-122"/>
                <a:sym typeface="+mn-ea"/>
              </a:rPr>
              <a:t>建议</a:t>
            </a:r>
            <a:r>
              <a:rPr lang="en-US" altLang="zh-CN" sz="1400" dirty="0" smtClean="0">
                <a:latin typeface="等线" panose="02010600030101010101" charset="-122"/>
                <a:ea typeface="等线" panose="02010600030101010101" charset="-122"/>
                <a:cs typeface="等线" panose="02010600030101010101" charset="-122"/>
                <a:sym typeface="+mn-ea"/>
              </a:rPr>
              <a:t>7+1</a:t>
            </a:r>
            <a:r>
              <a:rPr lang="zh-CN" altLang="en-US" sz="1400" dirty="0" smtClean="0">
                <a:solidFill>
                  <a:schemeClr val="tx1"/>
                </a:solidFill>
                <a:latin typeface="等线" panose="02010600030101010101" charset="-122"/>
                <a:ea typeface="等线" panose="02010600030101010101" charset="-122"/>
                <a:cs typeface="等线" panose="02010600030101010101" charset="-122"/>
              </a:rPr>
              <a:t>）工作日）</a:t>
            </a:r>
            <a:endParaRPr lang="zh-CN" altLang="en-US" sz="1400" dirty="0" smtClean="0">
              <a:ln>
                <a:noFill/>
              </a:ln>
              <a:solidFill>
                <a:schemeClr val="tx1"/>
              </a:solidFill>
              <a:latin typeface="等线" panose="02010600030101010101" charset="-122"/>
              <a:ea typeface="等线" panose="02010600030101010101" charset="-122"/>
              <a:cs typeface="等线" panose="02010600030101010101" charset="-122"/>
            </a:endParaRPr>
          </a:p>
        </p:txBody>
      </p:sp>
      <p:cxnSp>
        <p:nvCxnSpPr>
          <p:cNvPr id="53" name="直接箭头连接符 52"/>
          <p:cNvCxnSpPr/>
          <p:nvPr>
            <p:custDataLst>
              <p:tags r:id="rId2"/>
            </p:custDataLst>
          </p:nvPr>
        </p:nvCxnSpPr>
        <p:spPr>
          <a:xfrm>
            <a:off x="8065308" y="4032904"/>
            <a:ext cx="1064347" cy="1577"/>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直接箭头连接符 54"/>
          <p:cNvCxnSpPr/>
          <p:nvPr>
            <p:custDataLst>
              <p:tags r:id="rId3"/>
            </p:custDataLst>
          </p:nvPr>
        </p:nvCxnSpPr>
        <p:spPr>
          <a:xfrm>
            <a:off x="11896955" y="4032904"/>
            <a:ext cx="1135303" cy="1577"/>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 name="文本框 58"/>
          <p:cNvSpPr txBox="1"/>
          <p:nvPr>
            <p:custDataLst>
              <p:tags r:id="rId4"/>
            </p:custDataLst>
          </p:nvPr>
        </p:nvSpPr>
        <p:spPr>
          <a:xfrm>
            <a:off x="13103225" y="3420745"/>
            <a:ext cx="2908935" cy="2474595"/>
          </a:xfrm>
          <a:prstGeom prst="rect">
            <a:avLst/>
          </a:prstGeom>
          <a:noFill/>
          <a:ln w="9525" cmpd="sng">
            <a:solidFill>
              <a:srgbClr val="000000"/>
            </a:solidFill>
            <a:prstDash val="solid"/>
          </a:ln>
        </p:spPr>
        <p:txBody>
          <a:bodyPr wrap="square" bIns="0" rtlCol="0">
            <a:noAutofit/>
          </a:bodyPr>
          <a:lstStyle/>
          <a:p>
            <a:endParaRPr lang="en-US" altLang="zh-CN" sz="1190">
              <a:ln>
                <a:noFill/>
              </a:ln>
              <a:solidFill>
                <a:schemeClr val="tx1"/>
              </a:solidFill>
            </a:endParaRPr>
          </a:p>
        </p:txBody>
      </p:sp>
      <p:sp>
        <p:nvSpPr>
          <p:cNvPr id="65" name="文本框 64"/>
          <p:cNvSpPr txBox="1"/>
          <p:nvPr/>
        </p:nvSpPr>
        <p:spPr>
          <a:xfrm>
            <a:off x="13271163" y="4771535"/>
            <a:ext cx="2625388" cy="1064346"/>
          </a:xfrm>
          <a:prstGeom prst="rect">
            <a:avLst/>
          </a:prstGeom>
          <a:noFill/>
          <a:ln w="0" cmpd="sng">
            <a:solidFill>
              <a:srgbClr val="000000"/>
            </a:solidFill>
            <a:prstDash val="solid"/>
          </a:ln>
        </p:spPr>
        <p:txBody>
          <a:bodyPr wrap="square" rtlCol="0" anchor="ctr" anchorCtr="0">
            <a:noAutofit/>
          </a:bodyPr>
          <a:lstStyle/>
          <a:p>
            <a:pPr algn="ctr">
              <a:lnSpc>
                <a:spcPts val="1600"/>
              </a:lnSpc>
            </a:pPr>
            <a:r>
              <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rPr>
              <a:t>建设工程质量安全监督手续</a:t>
            </a:r>
            <a:endParaRPr lang="en-US" altLang="zh-CN" sz="1400" dirty="0" smtClean="0">
              <a:solidFill>
                <a:schemeClr val="tx1"/>
              </a:solidFill>
              <a:latin typeface="等线" panose="02010600030101010101" charset="-122"/>
              <a:ea typeface="等线" panose="02010600030101010101" charset="-122"/>
              <a:cs typeface="等线" panose="02010600030101010101" charset="-122"/>
              <a:sym typeface="+mn-ea"/>
            </a:endParaRPr>
          </a:p>
          <a:p>
            <a:pPr algn="ctr">
              <a:lnSpc>
                <a:spcPts val="1600"/>
              </a:lnSpc>
            </a:pPr>
            <a:r>
              <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rPr>
              <a:t>和人防工程质量监督手续并核发建筑工程施工许可证</a:t>
            </a:r>
            <a:endPar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endParaRPr>
          </a:p>
          <a:p>
            <a:pPr algn="ctr">
              <a:lnSpc>
                <a:spcPts val="1600"/>
              </a:lnSpc>
            </a:pPr>
            <a:r>
              <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400" dirty="0" smtClean="0">
                <a:latin typeface="等线" panose="02010600030101010101" charset="-122"/>
                <a:ea typeface="等线" panose="02010600030101010101" charset="-122"/>
                <a:cs typeface="等线" panose="02010600030101010101" charset="-122"/>
                <a:sym typeface="+mn-ea"/>
              </a:rPr>
              <a:t>5</a:t>
            </a:r>
            <a:r>
              <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rPr>
              <a:t>（</a:t>
            </a:r>
            <a:r>
              <a:rPr lang="zh-CN" altLang="en-US" sz="1400" dirty="0" smtClean="0">
                <a:latin typeface="等线" panose="02010600030101010101" charset="-122"/>
                <a:ea typeface="等线" panose="02010600030101010101" charset="-122"/>
                <a:cs typeface="等线" panose="02010600030101010101" charset="-122"/>
                <a:sym typeface="+mn-ea"/>
              </a:rPr>
              <a:t>建议</a:t>
            </a:r>
            <a:r>
              <a:rPr lang="en-US" altLang="zh-CN" sz="1400" dirty="0" smtClean="0">
                <a:latin typeface="等线" panose="02010600030101010101" charset="-122"/>
                <a:ea typeface="等线" panose="02010600030101010101" charset="-122"/>
                <a:cs typeface="等线" panose="02010600030101010101" charset="-122"/>
                <a:sym typeface="+mn-ea"/>
              </a:rPr>
              <a:t>3</a:t>
            </a:r>
            <a:r>
              <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72" name="文本框 71"/>
          <p:cNvSpPr txBox="1"/>
          <p:nvPr>
            <p:custDataLst>
              <p:tags r:id="rId5"/>
            </p:custDataLst>
          </p:nvPr>
        </p:nvSpPr>
        <p:spPr>
          <a:xfrm>
            <a:off x="17432020" y="3420745"/>
            <a:ext cx="2712085" cy="2303780"/>
          </a:xfrm>
          <a:prstGeom prst="rect">
            <a:avLst/>
          </a:prstGeom>
          <a:noFill/>
          <a:ln w="9525" cmpd="sng">
            <a:solidFill>
              <a:srgbClr val="000000"/>
            </a:solidFill>
            <a:prstDash val="solid"/>
          </a:ln>
        </p:spPr>
        <p:txBody>
          <a:bodyPr wrap="square" bIns="0" rtlCol="0">
            <a:noAutofit/>
          </a:bodyPr>
          <a:lstStyle/>
          <a:p>
            <a:endParaRPr lang="en-US" altLang="zh-CN" sz="1190">
              <a:ln>
                <a:noFill/>
              </a:ln>
              <a:solidFill>
                <a:schemeClr val="tx1"/>
              </a:solidFill>
            </a:endParaRPr>
          </a:p>
        </p:txBody>
      </p:sp>
      <p:sp>
        <p:nvSpPr>
          <p:cNvPr id="73" name="文本框 72"/>
          <p:cNvSpPr txBox="1"/>
          <p:nvPr/>
        </p:nvSpPr>
        <p:spPr>
          <a:xfrm>
            <a:off x="17502505" y="4671060"/>
            <a:ext cx="2551430" cy="852170"/>
          </a:xfrm>
          <a:prstGeom prst="rect">
            <a:avLst/>
          </a:prstGeom>
          <a:noFill/>
          <a:ln w="0" cmpd="sng">
            <a:solidFill>
              <a:srgbClr val="000000"/>
            </a:solidFill>
            <a:prstDash val="solid"/>
          </a:ln>
        </p:spPr>
        <p:txBody>
          <a:bodyPr wrap="square" rtlCol="0" anchor="ctr" anchorCtr="0">
            <a:noAutofit/>
          </a:bodyPr>
          <a:lstStyle/>
          <a:p>
            <a:pPr marL="0" marR="0" lvl="0" indent="0" algn="ctr" defTabSz="914400" eaLnBrk="1" fontAlgn="base" latinLnBrk="0" hangingPunct="1">
              <a:lnSpc>
                <a:spcPts val="2000"/>
              </a:lnSpc>
              <a:spcBef>
                <a:spcPct val="0"/>
              </a:spcBef>
              <a:spcAft>
                <a:spcPct val="0"/>
              </a:spcAft>
              <a:buClrTx/>
              <a:buSzTx/>
              <a:buFontTx/>
              <a:buNone/>
              <a:defRPr/>
            </a:pPr>
            <a:r>
              <a:rPr lang="zh-CN" altLang="en-US" sz="1400" noProof="0" dirty="0">
                <a:ln>
                  <a:noFill/>
                </a:ln>
                <a:solidFill>
                  <a:schemeClr val="tx1"/>
                </a:solidFill>
                <a:effectLst/>
                <a:uLnTx/>
                <a:uFillTx/>
                <a:latin typeface="+mn-ea"/>
                <a:cs typeface="+mn-ea"/>
                <a:sym typeface="+mn-ea"/>
              </a:rPr>
              <a:t>建设工程竣工验收备案</a:t>
            </a:r>
            <a:endParaRPr kumimoji="0" lang="en-US" altLang="zh-CN" sz="1400" b="0" i="0" u="none" strike="noStrike" kern="1200" cap="none" spc="0" normalizeH="0" baseline="0" noProof="0" dirty="0">
              <a:ln>
                <a:noFill/>
              </a:ln>
              <a:solidFill>
                <a:schemeClr val="tx1"/>
              </a:solidFill>
              <a:effectLst/>
              <a:uLnTx/>
              <a:uFillTx/>
              <a:latin typeface="+mn-ea"/>
              <a:cs typeface="+mn-ea"/>
              <a:sym typeface="+mn-ea"/>
            </a:endParaRPr>
          </a:p>
          <a:p>
            <a:pPr marL="0" marR="0" lvl="0" indent="0" algn="ctr" defTabSz="914400" eaLnBrk="1" fontAlgn="base" latinLnBrk="0" hangingPunct="1">
              <a:lnSpc>
                <a:spcPts val="2000"/>
              </a:lnSpc>
              <a:spcBef>
                <a:spcPct val="0"/>
              </a:spcBef>
              <a:spcAft>
                <a:spcPct val="0"/>
              </a:spcAft>
              <a:buClrTx/>
              <a:buSzTx/>
              <a:buFontTx/>
              <a:buNone/>
              <a:defRPr/>
            </a:pPr>
            <a:r>
              <a:rPr lang="zh-CN" altLang="en-US" sz="1400" noProof="0" dirty="0">
                <a:ln>
                  <a:noFill/>
                </a:ln>
                <a:solidFill>
                  <a:schemeClr val="tx1"/>
                </a:solidFill>
                <a:effectLst/>
                <a:uLnTx/>
                <a:uFillTx/>
                <a:latin typeface="+mn-ea"/>
                <a:cs typeface="+mn-ea"/>
                <a:sym typeface="+mn-ea"/>
              </a:rPr>
              <a:t>（审批时限：</a:t>
            </a:r>
            <a:r>
              <a:rPr lang="en-US" altLang="zh-CN" sz="1400" noProof="0" dirty="0">
                <a:ln>
                  <a:noFill/>
                </a:ln>
                <a:effectLst/>
                <a:uLnTx/>
                <a:uFillTx/>
                <a:latin typeface="+mn-ea"/>
                <a:cs typeface="+mn-ea"/>
                <a:sym typeface="+mn-ea"/>
              </a:rPr>
              <a:t>2</a:t>
            </a:r>
            <a:r>
              <a:rPr lang="zh-CN" altLang="en-US" sz="1400" noProof="0" dirty="0">
                <a:ln>
                  <a:noFill/>
                </a:ln>
                <a:solidFill>
                  <a:schemeClr val="tx1"/>
                </a:solidFill>
                <a:effectLst/>
                <a:uLnTx/>
                <a:uFillTx/>
                <a:latin typeface="+mn-ea"/>
                <a:cs typeface="+mn-ea"/>
                <a:sym typeface="+mn-ea"/>
              </a:rPr>
              <a:t>（</a:t>
            </a:r>
            <a:r>
              <a:rPr lang="zh-CN" altLang="en-US" sz="1400" dirty="0" smtClean="0">
                <a:latin typeface="等线" panose="02010600030101010101" charset="-122"/>
                <a:ea typeface="等线" panose="02010600030101010101" charset="-122"/>
                <a:cs typeface="等线" panose="02010600030101010101" charset="-122"/>
                <a:sym typeface="+mn-ea"/>
              </a:rPr>
              <a:t>建议</a:t>
            </a:r>
            <a:r>
              <a:rPr lang="en-US" altLang="zh-CN" sz="1400" noProof="0" dirty="0">
                <a:ln>
                  <a:noFill/>
                </a:ln>
                <a:effectLst/>
                <a:uLnTx/>
                <a:uFillTx/>
                <a:latin typeface="+mn-ea"/>
                <a:cs typeface="+mn-ea"/>
                <a:sym typeface="+mn-ea"/>
              </a:rPr>
              <a:t>1</a:t>
            </a:r>
            <a:r>
              <a:rPr lang="zh-CN" altLang="en-US" sz="1400" noProof="0" dirty="0">
                <a:ln>
                  <a:noFill/>
                </a:ln>
                <a:solidFill>
                  <a:schemeClr val="tx1"/>
                </a:solidFill>
                <a:effectLst/>
                <a:uLnTx/>
                <a:uFillTx/>
                <a:latin typeface="+mn-ea"/>
                <a:cs typeface="+mn-ea"/>
                <a:sym typeface="+mn-ea"/>
              </a:rPr>
              <a:t>）个工作日）</a:t>
            </a:r>
            <a:endParaRPr lang="zh-CN" altLang="en-US" sz="1400" noProof="0" dirty="0" smtClean="0">
              <a:ln>
                <a:noFill/>
              </a:ln>
              <a:solidFill>
                <a:schemeClr val="tx1"/>
              </a:solidFill>
              <a:effectLst/>
              <a:uLnTx/>
              <a:uFillTx/>
              <a:latin typeface="+mn-ea"/>
              <a:ea typeface="等线" panose="02010600030101010101" charset="-122"/>
              <a:cs typeface="+mn-ea"/>
              <a:sym typeface="+mn-ea"/>
            </a:endParaRPr>
          </a:p>
        </p:txBody>
      </p:sp>
      <p:sp>
        <p:nvSpPr>
          <p:cNvPr id="74" name="文本框 73"/>
          <p:cNvSpPr txBox="1"/>
          <p:nvPr/>
        </p:nvSpPr>
        <p:spPr>
          <a:xfrm>
            <a:off x="17502505" y="3522980"/>
            <a:ext cx="2558415" cy="980440"/>
          </a:xfrm>
          <a:prstGeom prst="rect">
            <a:avLst/>
          </a:prstGeom>
          <a:noFill/>
          <a:ln w="0" cmpd="sng">
            <a:solidFill>
              <a:srgbClr val="000000"/>
            </a:solidFill>
            <a:prstDash val="solid"/>
          </a:ln>
        </p:spPr>
        <p:txBody>
          <a:bodyPr wrap="square" rtlCol="0" anchor="ctr" anchorCtr="0">
            <a:noAutofit/>
          </a:bodyPr>
          <a:lstStyle/>
          <a:p>
            <a:pPr algn="ctr">
              <a:lnSpc>
                <a:spcPts val="2000"/>
              </a:lnSpc>
            </a:pPr>
            <a:r>
              <a:rPr lang="zh-CN" altLang="en-US" sz="1400" dirty="0">
                <a:ln>
                  <a:noFill/>
                </a:ln>
                <a:solidFill>
                  <a:schemeClr val="tx1"/>
                </a:solidFill>
                <a:latin typeface="等线" panose="02010600030101010101" charset="-122"/>
                <a:ea typeface="等线" panose="02010600030101010101" charset="-122"/>
                <a:cs typeface="等线" panose="02010600030101010101" charset="-122"/>
              </a:rPr>
              <a:t>联合验收（</a:t>
            </a:r>
            <a:r>
              <a:rPr lang="zh-CN" altLang="en-US" sz="1400" dirty="0" smtClean="0">
                <a:ln>
                  <a:noFill/>
                </a:ln>
                <a:solidFill>
                  <a:schemeClr val="tx1"/>
                </a:solidFill>
                <a:latin typeface="等线" panose="02010600030101010101" charset="-122"/>
                <a:ea typeface="等线" panose="02010600030101010101" charset="-122"/>
                <a:cs typeface="等线" panose="02010600030101010101" charset="-122"/>
              </a:rPr>
              <a:t>自然资源、</a:t>
            </a:r>
            <a:r>
              <a:rPr lang="zh-CN" altLang="en-US" sz="1400" dirty="0">
                <a:ln>
                  <a:noFill/>
                </a:ln>
                <a:solidFill>
                  <a:schemeClr val="tx1"/>
                </a:solidFill>
                <a:latin typeface="等线" panose="02010600030101010101" charset="-122"/>
                <a:ea typeface="等线" panose="02010600030101010101" charset="-122"/>
                <a:cs typeface="等线" panose="02010600030101010101" charset="-122"/>
              </a:rPr>
              <a:t>消防、人防、</a:t>
            </a:r>
            <a:r>
              <a:rPr lang="zh-CN" altLang="en-US" sz="1400" dirty="0" smtClean="0">
                <a:ln>
                  <a:noFill/>
                </a:ln>
                <a:solidFill>
                  <a:schemeClr val="tx1"/>
                </a:solidFill>
                <a:latin typeface="等线" panose="02010600030101010101" charset="-122"/>
                <a:ea typeface="等线" panose="02010600030101010101" charset="-122"/>
                <a:cs typeface="等线" panose="02010600030101010101" charset="-122"/>
              </a:rPr>
              <a:t>档案、气象、国安等）</a:t>
            </a:r>
            <a:endParaRPr lang="en-US" altLang="zh-CN" sz="1400" dirty="0" smtClean="0">
              <a:ln>
                <a:noFill/>
              </a:ln>
              <a:solidFill>
                <a:schemeClr val="tx1"/>
              </a:solidFill>
              <a:latin typeface="等线" panose="02010600030101010101" charset="-122"/>
              <a:ea typeface="等线" panose="02010600030101010101" charset="-122"/>
              <a:cs typeface="等线" panose="02010600030101010101" charset="-122"/>
            </a:endParaRPr>
          </a:p>
          <a:p>
            <a:pPr algn="ctr">
              <a:lnSpc>
                <a:spcPts val="2000"/>
              </a:lnSpc>
            </a:pPr>
            <a:r>
              <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400" dirty="0" smtClean="0">
                <a:latin typeface="等线" panose="02010600030101010101" charset="-122"/>
                <a:ea typeface="等线" panose="02010600030101010101" charset="-122"/>
                <a:cs typeface="等线" panose="02010600030101010101" charset="-122"/>
                <a:sym typeface="+mn-ea"/>
              </a:rPr>
              <a:t>8</a:t>
            </a:r>
            <a:r>
              <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rPr>
              <a:t>（</a:t>
            </a:r>
            <a:r>
              <a:rPr lang="zh-CN" altLang="en-US" sz="1400" dirty="0" smtClean="0">
                <a:latin typeface="等线" panose="02010600030101010101" charset="-122"/>
                <a:ea typeface="等线" panose="02010600030101010101" charset="-122"/>
                <a:cs typeface="等线" panose="02010600030101010101" charset="-122"/>
                <a:sym typeface="+mn-ea"/>
              </a:rPr>
              <a:t>建议</a:t>
            </a:r>
            <a:r>
              <a:rPr lang="en-US" altLang="zh-CN" sz="1400" dirty="0" smtClean="0">
                <a:latin typeface="等线" panose="02010600030101010101" charset="-122"/>
                <a:ea typeface="等线" panose="02010600030101010101" charset="-122"/>
                <a:cs typeface="等线" panose="02010600030101010101" charset="-122"/>
                <a:sym typeface="+mn-ea"/>
              </a:rPr>
              <a:t>6</a:t>
            </a:r>
            <a:r>
              <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endParaRPr>
          </a:p>
        </p:txBody>
      </p:sp>
      <p:cxnSp>
        <p:nvCxnSpPr>
          <p:cNvPr id="75" name="直接箭头连接符 74"/>
          <p:cNvCxnSpPr/>
          <p:nvPr>
            <p:custDataLst>
              <p:tags r:id="rId6"/>
            </p:custDataLst>
          </p:nvPr>
        </p:nvCxnSpPr>
        <p:spPr>
          <a:xfrm>
            <a:off x="16083386" y="4032904"/>
            <a:ext cx="1277216" cy="1577"/>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1" name="组合 39"/>
          <p:cNvGrpSpPr/>
          <p:nvPr/>
        </p:nvGrpSpPr>
        <p:grpSpPr>
          <a:xfrm>
            <a:off x="11125835" y="4018753"/>
            <a:ext cx="5745223" cy="2777017"/>
            <a:chOff x="16956" y="3937"/>
            <a:chExt cx="8082" cy="4581"/>
          </a:xfrm>
        </p:grpSpPr>
        <p:cxnSp>
          <p:nvCxnSpPr>
            <p:cNvPr id="71" name="肘形连接符 70"/>
            <p:cNvCxnSpPr/>
            <p:nvPr>
              <p:custDataLst>
                <p:tags r:id="rId7"/>
              </p:custDataLst>
            </p:nvPr>
          </p:nvCxnSpPr>
          <p:spPr>
            <a:xfrm rot="5400000" flipV="1">
              <a:off x="17264" y="5975"/>
              <a:ext cx="1911" cy="2527"/>
            </a:xfrm>
            <a:prstGeom prst="bentConnector2">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6" name="肘形连接符 75"/>
            <p:cNvCxnSpPr/>
            <p:nvPr>
              <p:custDataLst>
                <p:tags r:id="rId8"/>
              </p:custDataLst>
            </p:nvPr>
          </p:nvCxnSpPr>
          <p:spPr>
            <a:xfrm rot="16200000">
              <a:off x="21166" y="4322"/>
              <a:ext cx="4257" cy="3487"/>
            </a:xfrm>
            <a:prstGeom prst="bentConnector3">
              <a:avLst>
                <a:gd name="adj1" fmla="val -475"/>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文本框 53"/>
            <p:cNvSpPr txBox="1"/>
            <p:nvPr/>
          </p:nvSpPr>
          <p:spPr>
            <a:xfrm>
              <a:off x="19483" y="7398"/>
              <a:ext cx="2068" cy="1120"/>
            </a:xfrm>
            <a:prstGeom prst="rect">
              <a:avLst/>
            </a:prstGeom>
            <a:noFill/>
            <a:ln w="9525" cmpd="sng">
              <a:solidFill>
                <a:srgbClr val="000000"/>
              </a:solidFill>
              <a:prstDash val="solid"/>
            </a:ln>
          </p:spPr>
          <p:txBody>
            <a:bodyPr wrap="square" bIns="0" rtlCol="0" anchor="ctr" anchorCtr="0">
              <a:noAutofit/>
            </a:bodyPr>
            <a:lstStyle/>
            <a:p>
              <a:pPr algn="ctr">
                <a:lnSpc>
                  <a:spcPts val="2000"/>
                </a:lnSpc>
              </a:pPr>
              <a:r>
                <a:rPr lang="zh-CN" altLang="en-US" sz="1400" dirty="0">
                  <a:ln>
                    <a:noFill/>
                  </a:ln>
                  <a:solidFill>
                    <a:schemeClr val="tx1"/>
                  </a:solidFill>
                  <a:sym typeface="+mn-ea"/>
                </a:rPr>
                <a:t>市政公用设施报装</a:t>
              </a:r>
              <a:endParaRPr lang="zh-CN" altLang="en-US" sz="1400" dirty="0">
                <a:ln>
                  <a:noFill/>
                </a:ln>
                <a:solidFill>
                  <a:schemeClr val="tx1"/>
                </a:solidFill>
                <a:latin typeface="等线" panose="02010600030101010101" charset="-122"/>
                <a:ea typeface="等线" panose="02010600030101010101" charset="-122"/>
                <a:sym typeface="+mn-ea"/>
              </a:endParaRPr>
            </a:p>
          </p:txBody>
        </p:sp>
      </p:grpSp>
      <p:sp>
        <p:nvSpPr>
          <p:cNvPr id="126" name="文本框 125"/>
          <p:cNvSpPr txBox="1"/>
          <p:nvPr/>
        </p:nvSpPr>
        <p:spPr>
          <a:xfrm>
            <a:off x="12571730" y="7077075"/>
            <a:ext cx="4027170" cy="2667635"/>
          </a:xfrm>
          <a:prstGeom prst="rect">
            <a:avLst/>
          </a:prstGeom>
          <a:noFill/>
          <a:ln w="9525" cmpd="sng">
            <a:noFill/>
            <a:prstDash val="solid"/>
          </a:ln>
        </p:spPr>
        <p:txBody>
          <a:bodyPr wrap="square" bIns="0" rtlCol="0" anchor="t" anchorCtr="0">
            <a:noAutofit/>
          </a:bodyPr>
          <a:lstStyle/>
          <a:p>
            <a:pPr algn="ctr">
              <a:buClrTx/>
              <a:buSzTx/>
              <a:buNone/>
            </a:pPr>
            <a:r>
              <a:rPr lang="zh-CN" altLang="en-US" sz="1390" b="1" dirty="0">
                <a:ln>
                  <a:noFill/>
                </a:ln>
                <a:solidFill>
                  <a:schemeClr val="tx1"/>
                </a:solidFill>
                <a:latin typeface="等线" panose="02010600030101010101" charset="-122"/>
                <a:ea typeface="等线" panose="02010600030101010101" charset="-122"/>
              </a:rPr>
              <a:t>第三阶段</a:t>
            </a:r>
            <a:r>
              <a:rPr lang="zh-CN" altLang="en-US" sz="1390" b="1" dirty="0" smtClean="0">
                <a:ln>
                  <a:noFill/>
                </a:ln>
                <a:solidFill>
                  <a:schemeClr val="tx1"/>
                </a:solidFill>
                <a:latin typeface="等线" panose="02010600030101010101" charset="-122"/>
                <a:ea typeface="等线" panose="02010600030101010101" charset="-122"/>
              </a:rPr>
              <a:t>可并联或并行</a:t>
            </a:r>
            <a:r>
              <a:rPr lang="zh-CN" altLang="en-US" sz="1390" b="1" dirty="0">
                <a:ln>
                  <a:noFill/>
                </a:ln>
                <a:solidFill>
                  <a:schemeClr val="tx1"/>
                </a:solidFill>
                <a:latin typeface="等线" panose="02010600030101010101" charset="-122"/>
                <a:ea typeface="等线" panose="02010600030101010101" charset="-122"/>
              </a:rPr>
              <a:t>办理其他事项</a:t>
            </a:r>
            <a:endParaRPr lang="zh-CN" altLang="en-US" sz="1390" b="1" dirty="0">
              <a:ln>
                <a:noFill/>
              </a:ln>
              <a:solidFill>
                <a:schemeClr val="tx1"/>
              </a:solidFill>
              <a:latin typeface="等线" panose="02010600030101010101" charset="-122"/>
              <a:ea typeface="等线" panose="02010600030101010101" charset="-122"/>
            </a:endParaRPr>
          </a:p>
        </p:txBody>
      </p:sp>
      <p:sp>
        <p:nvSpPr>
          <p:cNvPr id="106" name="文本框 105"/>
          <p:cNvSpPr txBox="1"/>
          <p:nvPr/>
        </p:nvSpPr>
        <p:spPr>
          <a:xfrm>
            <a:off x="13271163" y="3523208"/>
            <a:ext cx="2625388" cy="1071245"/>
          </a:xfrm>
          <a:prstGeom prst="rect">
            <a:avLst/>
          </a:prstGeom>
          <a:noFill/>
          <a:ln w="0" cmpd="sng">
            <a:solidFill>
              <a:srgbClr val="000000"/>
            </a:solidFill>
            <a:prstDash val="solid"/>
          </a:ln>
        </p:spPr>
        <p:txBody>
          <a:bodyPr wrap="square" bIns="0" rtlCol="0" anchor="ctr" anchorCtr="0">
            <a:spAutoFit/>
          </a:bodyPr>
          <a:lstStyle/>
          <a:p>
            <a:pPr algn="ctr">
              <a:lnSpc>
                <a:spcPts val="2000"/>
              </a:lnSpc>
              <a:buClrTx/>
              <a:buSzTx/>
              <a:buNone/>
            </a:pPr>
            <a:r>
              <a:rPr lang="zh-CN" sz="1400" dirty="0">
                <a:ln>
                  <a:noFill/>
                </a:ln>
                <a:solidFill>
                  <a:schemeClr val="tx1"/>
                </a:solidFill>
                <a:latin typeface="等线" panose="02010600030101010101" charset="-122"/>
                <a:ea typeface="等线" panose="02010600030101010101" charset="-122"/>
                <a:cs typeface="等线" panose="02010600030101010101" charset="-122"/>
                <a:sym typeface="+mn-ea"/>
              </a:rPr>
              <a:t>施工图设计文件审查（多图联审</a:t>
            </a:r>
            <a:r>
              <a:rPr lang="zh-CN" sz="1400" dirty="0" smtClean="0">
                <a:ln>
                  <a:noFill/>
                </a:ln>
                <a:solidFill>
                  <a:schemeClr val="tx1"/>
                </a:solidFill>
                <a:latin typeface="等线" panose="02010600030101010101" charset="-122"/>
                <a:ea typeface="等线" panose="02010600030101010101" charset="-122"/>
                <a:cs typeface="等线" panose="02010600030101010101" charset="-122"/>
                <a:sym typeface="+mn-ea"/>
              </a:rPr>
              <a:t>，含</a:t>
            </a:r>
            <a:r>
              <a:rPr lang="zh-CN" sz="1400" dirty="0">
                <a:ln>
                  <a:noFill/>
                </a:ln>
                <a:solidFill>
                  <a:schemeClr val="tx1"/>
                </a:solidFill>
                <a:latin typeface="等线" panose="02010600030101010101" charset="-122"/>
                <a:ea typeface="等线" panose="02010600030101010101" charset="-122"/>
                <a:cs typeface="等线" panose="02010600030101010101" charset="-122"/>
                <a:sym typeface="+mn-ea"/>
              </a:rPr>
              <a:t>消防、</a:t>
            </a:r>
            <a:r>
              <a:rPr lang="zh-CN" sz="1400" dirty="0" smtClean="0">
                <a:ln>
                  <a:noFill/>
                </a:ln>
                <a:solidFill>
                  <a:schemeClr val="tx1"/>
                </a:solidFill>
                <a:latin typeface="等线" panose="02010600030101010101" charset="-122"/>
                <a:ea typeface="等线" panose="02010600030101010101" charset="-122"/>
                <a:cs typeface="等线" panose="02010600030101010101" charset="-122"/>
                <a:sym typeface="+mn-ea"/>
              </a:rPr>
              <a:t>人防</a:t>
            </a:r>
            <a:r>
              <a:rPr lang="zh-CN" sz="1400" dirty="0">
                <a:ln>
                  <a:noFill/>
                </a:ln>
                <a:solidFill>
                  <a:schemeClr val="tx1"/>
                </a:solidFill>
                <a:latin typeface="等线" panose="02010600030101010101" charset="-122"/>
                <a:ea typeface="等线" panose="02010600030101010101" charset="-122"/>
                <a:cs typeface="等线" panose="02010600030101010101" charset="-122"/>
                <a:sym typeface="+mn-ea"/>
              </a:rPr>
              <a:t>等</a:t>
            </a:r>
            <a:r>
              <a:rPr lang="zh-CN" sz="1400" dirty="0" smtClean="0">
                <a:ln>
                  <a:noFill/>
                </a:ln>
                <a:solidFill>
                  <a:schemeClr val="tx1"/>
                </a:solidFill>
                <a:latin typeface="等线" panose="02010600030101010101" charset="-122"/>
                <a:ea typeface="等线" panose="02010600030101010101" charset="-122"/>
                <a:cs typeface="等线" panose="02010600030101010101" charset="-122"/>
                <a:sym typeface="+mn-ea"/>
              </a:rPr>
              <a:t>）</a:t>
            </a:r>
            <a:endParaRPr lang="en-US" altLang="zh-CN" sz="1400" dirty="0" smtClean="0">
              <a:ln>
                <a:noFill/>
              </a:ln>
              <a:solidFill>
                <a:schemeClr val="tx1"/>
              </a:solidFill>
              <a:latin typeface="等线" panose="02010600030101010101" charset="-122"/>
              <a:ea typeface="等线" panose="02010600030101010101" charset="-122"/>
              <a:cs typeface="等线" panose="02010600030101010101" charset="-122"/>
              <a:sym typeface="+mn-ea"/>
            </a:endParaRPr>
          </a:p>
          <a:p>
            <a:pPr algn="ctr">
              <a:lnSpc>
                <a:spcPts val="2000"/>
              </a:lnSpc>
            </a:pPr>
            <a:r>
              <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400" dirty="0" smtClean="0">
                <a:latin typeface="等线" panose="02010600030101010101" charset="-122"/>
                <a:ea typeface="等线" panose="02010600030101010101" charset="-122"/>
                <a:cs typeface="等线" panose="02010600030101010101" charset="-122"/>
                <a:sym typeface="+mn-ea"/>
              </a:rPr>
              <a:t>13+5</a:t>
            </a:r>
            <a:r>
              <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rPr>
              <a:t>（</a:t>
            </a:r>
            <a:r>
              <a:rPr lang="zh-CN" altLang="en-US" sz="1400" dirty="0" smtClean="0">
                <a:latin typeface="等线" panose="02010600030101010101" charset="-122"/>
                <a:ea typeface="等线" panose="02010600030101010101" charset="-122"/>
                <a:cs typeface="等线" panose="02010600030101010101" charset="-122"/>
                <a:sym typeface="+mn-ea"/>
              </a:rPr>
              <a:t>建议</a:t>
            </a:r>
            <a:r>
              <a:rPr lang="en-US" altLang="zh-CN" sz="1400" dirty="0" smtClean="0">
                <a:latin typeface="等线" panose="02010600030101010101" charset="-122"/>
                <a:ea typeface="等线" panose="02010600030101010101" charset="-122"/>
                <a:cs typeface="等线" panose="02010600030101010101" charset="-122"/>
                <a:sym typeface="+mn-ea"/>
              </a:rPr>
              <a:t>13+2</a:t>
            </a:r>
            <a:r>
              <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109" name="文本框 108"/>
          <p:cNvSpPr txBox="1"/>
          <p:nvPr/>
        </p:nvSpPr>
        <p:spPr>
          <a:xfrm>
            <a:off x="12553950" y="7427595"/>
            <a:ext cx="4000500" cy="709295"/>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sz="1400" dirty="0">
                <a:ln>
                  <a:noFill/>
                </a:ln>
                <a:solidFill>
                  <a:schemeClr val="tx1"/>
                </a:solidFill>
                <a:latin typeface="等线" panose="02010600030101010101" charset="-122"/>
                <a:ea typeface="等线" panose="02010600030101010101" charset="-122"/>
                <a:cs typeface="等线" panose="02010600030101010101" charset="-122"/>
                <a:sym typeface="+mn-ea"/>
              </a:rPr>
              <a:t>工程建设涉及城市绿地、树木</a:t>
            </a:r>
            <a:r>
              <a:rPr lang="zh-CN" sz="1400" dirty="0" smtClean="0">
                <a:ln>
                  <a:noFill/>
                </a:ln>
                <a:solidFill>
                  <a:schemeClr val="tx1"/>
                </a:solidFill>
                <a:latin typeface="等线" panose="02010600030101010101" charset="-122"/>
                <a:ea typeface="等线" panose="02010600030101010101" charset="-122"/>
                <a:cs typeface="等线" panose="02010600030101010101" charset="-122"/>
                <a:sym typeface="+mn-ea"/>
              </a:rPr>
              <a:t>审批</a:t>
            </a:r>
            <a:endParaRPr lang="zh-CN" sz="1400" dirty="0" smtClean="0">
              <a:ln>
                <a:noFill/>
              </a:ln>
              <a:solidFill>
                <a:schemeClr val="tx1"/>
              </a:solidFill>
              <a:latin typeface="等线" panose="02010600030101010101" charset="-122"/>
              <a:ea typeface="等线" panose="02010600030101010101" charset="-122"/>
              <a:cs typeface="等线" panose="02010600030101010101" charset="-122"/>
              <a:sym typeface="+mn-ea"/>
            </a:endParaRPr>
          </a:p>
          <a:p>
            <a:pPr algn="ctr">
              <a:lnSpc>
                <a:spcPts val="2000"/>
              </a:lnSpc>
              <a:buClrTx/>
              <a:buSzTx/>
              <a:buNone/>
            </a:pPr>
            <a:r>
              <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400" dirty="0" smtClean="0">
                <a:solidFill>
                  <a:schemeClr val="tx1"/>
                </a:solidFill>
                <a:latin typeface="等线" panose="02010600030101010101" charset="-122"/>
                <a:ea typeface="等线" panose="02010600030101010101" charset="-122"/>
                <a:cs typeface="等线" panose="02010600030101010101" charset="-122"/>
                <a:sym typeface="+mn-ea"/>
              </a:rPr>
              <a:t>5</a:t>
            </a:r>
            <a:r>
              <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110" name="文本框 109"/>
          <p:cNvSpPr txBox="1"/>
          <p:nvPr/>
        </p:nvSpPr>
        <p:spPr>
          <a:xfrm>
            <a:off x="12553950" y="8281035"/>
            <a:ext cx="4001135" cy="841375"/>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sz="1400" dirty="0">
                <a:ln>
                  <a:noFill/>
                </a:ln>
                <a:solidFill>
                  <a:schemeClr val="tx1"/>
                </a:solidFill>
                <a:latin typeface="等线" panose="02010600030101010101" charset="-122"/>
                <a:ea typeface="等线" panose="02010600030101010101" charset="-122"/>
                <a:cs typeface="等线" panose="02010600030101010101" charset="-122"/>
                <a:sym typeface="+mn-ea"/>
              </a:rPr>
              <a:t>因工程建设需要拆除、改动、迁移供水、</a:t>
            </a:r>
            <a:r>
              <a:rPr lang="zh-CN" sz="1400" dirty="0" smtClean="0">
                <a:ln>
                  <a:noFill/>
                </a:ln>
                <a:solidFill>
                  <a:schemeClr val="tx1"/>
                </a:solidFill>
                <a:latin typeface="等线" panose="02010600030101010101" charset="-122"/>
                <a:ea typeface="等线" panose="02010600030101010101" charset="-122"/>
                <a:cs typeface="等线" panose="02010600030101010101" charset="-122"/>
                <a:sym typeface="+mn-ea"/>
              </a:rPr>
              <a:t>排水</a:t>
            </a:r>
            <a:endParaRPr lang="en-US" altLang="zh-CN" sz="1400" dirty="0" smtClean="0">
              <a:ln>
                <a:noFill/>
              </a:ln>
              <a:solidFill>
                <a:schemeClr val="tx1"/>
              </a:solidFill>
              <a:latin typeface="等线" panose="02010600030101010101" charset="-122"/>
              <a:ea typeface="等线" panose="02010600030101010101" charset="-122"/>
              <a:cs typeface="等线" panose="02010600030101010101" charset="-122"/>
              <a:sym typeface="+mn-ea"/>
            </a:endParaRPr>
          </a:p>
          <a:p>
            <a:pPr algn="ctr">
              <a:lnSpc>
                <a:spcPts val="2000"/>
              </a:lnSpc>
              <a:buClrTx/>
              <a:buSzTx/>
              <a:buNone/>
            </a:pPr>
            <a:r>
              <a:rPr lang="zh-CN" sz="1400" dirty="0" smtClean="0">
                <a:ln>
                  <a:noFill/>
                </a:ln>
                <a:solidFill>
                  <a:schemeClr val="tx1"/>
                </a:solidFill>
                <a:latin typeface="等线" panose="02010600030101010101" charset="-122"/>
                <a:ea typeface="等线" panose="02010600030101010101" charset="-122"/>
                <a:cs typeface="等线" panose="02010600030101010101" charset="-122"/>
                <a:sym typeface="+mn-ea"/>
              </a:rPr>
              <a:t>与</a:t>
            </a:r>
            <a:r>
              <a:rPr lang="zh-CN" sz="1400" dirty="0">
                <a:ln>
                  <a:noFill/>
                </a:ln>
                <a:solidFill>
                  <a:schemeClr val="tx1"/>
                </a:solidFill>
                <a:latin typeface="等线" panose="02010600030101010101" charset="-122"/>
                <a:ea typeface="等线" panose="02010600030101010101" charset="-122"/>
                <a:cs typeface="等线" panose="02010600030101010101" charset="-122"/>
                <a:sym typeface="+mn-ea"/>
              </a:rPr>
              <a:t>污水处理设施</a:t>
            </a:r>
            <a:r>
              <a:rPr lang="zh-CN" sz="1400" dirty="0" smtClean="0">
                <a:ln>
                  <a:noFill/>
                </a:ln>
                <a:solidFill>
                  <a:schemeClr val="tx1"/>
                </a:solidFill>
                <a:latin typeface="等线" panose="02010600030101010101" charset="-122"/>
                <a:ea typeface="等线" panose="02010600030101010101" charset="-122"/>
                <a:cs typeface="等线" panose="02010600030101010101" charset="-122"/>
                <a:sym typeface="+mn-ea"/>
              </a:rPr>
              <a:t>审核</a:t>
            </a:r>
            <a:r>
              <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400" dirty="0" smtClean="0">
                <a:solidFill>
                  <a:schemeClr val="tx1"/>
                </a:solidFill>
                <a:latin typeface="等线" panose="02010600030101010101" charset="-122"/>
                <a:ea typeface="等线" panose="02010600030101010101" charset="-122"/>
                <a:cs typeface="等线" panose="02010600030101010101" charset="-122"/>
                <a:sym typeface="+mn-ea"/>
              </a:rPr>
              <a:t>5</a:t>
            </a:r>
            <a:r>
              <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143" name="文本框 142"/>
          <p:cNvSpPr txBox="1"/>
          <p:nvPr/>
        </p:nvSpPr>
        <p:spPr>
          <a:xfrm>
            <a:off x="4528801" y="9869802"/>
            <a:ext cx="12025649" cy="2432054"/>
          </a:xfrm>
          <a:prstGeom prst="rect">
            <a:avLst/>
          </a:prstGeom>
          <a:noFill/>
          <a:ln w="9525" cmpd="sng">
            <a:noFill/>
            <a:prstDash val="solid"/>
          </a:ln>
        </p:spPr>
        <p:txBody>
          <a:bodyPr wrap="square" bIns="0" rtlCol="0">
            <a:noAutofit/>
          </a:bodyPr>
          <a:lstStyle/>
          <a:p>
            <a:pPr algn="ctr"/>
            <a:r>
              <a:rPr lang="zh-CN" sz="1390" b="1" dirty="0">
                <a:ln>
                  <a:noFill/>
                </a:ln>
                <a:solidFill>
                  <a:schemeClr val="tx1"/>
                </a:solidFill>
                <a:latin typeface="等线" panose="02010600030101010101" charset="-122"/>
                <a:ea typeface="等线" panose="02010600030101010101" charset="-122"/>
              </a:rPr>
              <a:t>第一、二、三阶段可并联或并行办理事项</a:t>
            </a:r>
            <a:endParaRPr lang="zh-CN" sz="1390" b="1" dirty="0">
              <a:ln>
                <a:noFill/>
              </a:ln>
              <a:solidFill>
                <a:schemeClr val="tx1"/>
              </a:solidFill>
              <a:latin typeface="等线" panose="02010600030101010101" charset="-122"/>
              <a:ea typeface="等线" panose="02010600030101010101" charset="-122"/>
            </a:endParaRPr>
          </a:p>
        </p:txBody>
      </p:sp>
      <p:sp>
        <p:nvSpPr>
          <p:cNvPr id="146" name="文本框 145"/>
          <p:cNvSpPr txBox="1"/>
          <p:nvPr/>
        </p:nvSpPr>
        <p:spPr>
          <a:xfrm>
            <a:off x="4619099" y="11263998"/>
            <a:ext cx="8629505" cy="449703"/>
          </a:xfrm>
          <a:prstGeom prst="rect">
            <a:avLst/>
          </a:prstGeom>
          <a:solidFill>
            <a:schemeClr val="bg1">
              <a:alpha val="64000"/>
            </a:schemeClr>
          </a:solidFill>
          <a:ln w="0" cmpd="sng">
            <a:solidFill>
              <a:srgbClr val="000000"/>
            </a:solidFill>
            <a:prstDash val="solid"/>
          </a:ln>
        </p:spPr>
        <p:txBody>
          <a:bodyPr wrap="square" bIns="0" rtlCol="0" anchor="ctr" anchorCtr="0">
            <a:noAutofit/>
          </a:bodyPr>
          <a:lstStyle/>
          <a:p>
            <a:pPr algn="ctr"/>
            <a:r>
              <a:rPr lang="zh-CN" sz="1400" dirty="0">
                <a:ln>
                  <a:noFill/>
                </a:ln>
                <a:solidFill>
                  <a:schemeClr val="tx1"/>
                </a:solidFill>
                <a:latin typeface="等线" panose="02010600030101010101" charset="-122"/>
                <a:ea typeface="等线" panose="02010600030101010101" charset="-122"/>
                <a:cs typeface="等线" panose="02010600030101010101" charset="-122"/>
              </a:rPr>
              <a:t>建设项目环境影响评价</a:t>
            </a:r>
            <a:r>
              <a:rPr lang="zh-CN" sz="1400" dirty="0" smtClean="0">
                <a:ln>
                  <a:noFill/>
                </a:ln>
                <a:solidFill>
                  <a:schemeClr val="tx1"/>
                </a:solidFill>
                <a:latin typeface="等线" panose="02010600030101010101" charset="-122"/>
                <a:ea typeface="等线" panose="02010600030101010101" charset="-122"/>
                <a:cs typeface="等线" panose="02010600030101010101" charset="-122"/>
              </a:rPr>
              <a:t>审批</a:t>
            </a:r>
            <a:r>
              <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rPr>
              <a:t>（审批时限：报告书</a:t>
            </a:r>
            <a:r>
              <a:rPr lang="en-US" altLang="zh-CN" sz="1400" dirty="0" smtClean="0">
                <a:solidFill>
                  <a:schemeClr val="tx1"/>
                </a:solidFill>
                <a:latin typeface="等线" panose="02010600030101010101" charset="-122"/>
                <a:ea typeface="等线" panose="02010600030101010101" charset="-122"/>
                <a:cs typeface="等线" panose="02010600030101010101" charset="-122"/>
                <a:sym typeface="+mn-ea"/>
              </a:rPr>
              <a:t>30</a:t>
            </a:r>
            <a:r>
              <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rPr>
              <a:t>个工作日，报告表</a:t>
            </a:r>
            <a:r>
              <a:rPr lang="en-US" altLang="zh-CN" sz="1400" dirty="0" smtClean="0">
                <a:solidFill>
                  <a:schemeClr val="tx1"/>
                </a:solidFill>
                <a:latin typeface="等线" panose="02010600030101010101" charset="-122"/>
                <a:ea typeface="等线" panose="02010600030101010101" charset="-122"/>
                <a:cs typeface="等线" panose="02010600030101010101" charset="-122"/>
                <a:sym typeface="+mn-ea"/>
              </a:rPr>
              <a:t>20</a:t>
            </a:r>
            <a:r>
              <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150" name="文本框 149"/>
          <p:cNvSpPr txBox="1"/>
          <p:nvPr/>
        </p:nvSpPr>
        <p:spPr>
          <a:xfrm>
            <a:off x="9661621" y="10426228"/>
            <a:ext cx="6414418" cy="470372"/>
          </a:xfrm>
          <a:prstGeom prst="rect">
            <a:avLst/>
          </a:prstGeom>
          <a:solidFill>
            <a:schemeClr val="bg1">
              <a:alpha val="64000"/>
            </a:schemeClr>
          </a:solidFill>
          <a:ln w="0" cmpd="sng">
            <a:solidFill>
              <a:srgbClr val="000000"/>
            </a:solidFill>
            <a:prstDash val="solid"/>
          </a:ln>
        </p:spPr>
        <p:txBody>
          <a:bodyPr wrap="square" bIns="0" rtlCol="0" anchor="ctr" anchorCtr="0">
            <a:noAutofit/>
          </a:bodyPr>
          <a:lstStyle/>
          <a:p>
            <a:pPr algn="ctr"/>
            <a:r>
              <a:rPr lang="zh-CN" sz="1400" dirty="0">
                <a:ln>
                  <a:noFill/>
                </a:ln>
                <a:solidFill>
                  <a:schemeClr val="tx1"/>
                </a:solidFill>
                <a:latin typeface="等线" panose="02010600030101010101" charset="-122"/>
                <a:ea typeface="等线" panose="02010600030101010101" charset="-122"/>
                <a:cs typeface="等线" panose="02010600030101010101" charset="-122"/>
              </a:rPr>
              <a:t>生产建设项目水土保持方案</a:t>
            </a:r>
            <a:r>
              <a:rPr lang="zh-CN" sz="1400" dirty="0" smtClean="0">
                <a:ln>
                  <a:noFill/>
                </a:ln>
                <a:solidFill>
                  <a:schemeClr val="tx1"/>
                </a:solidFill>
                <a:latin typeface="等线" panose="02010600030101010101" charset="-122"/>
                <a:ea typeface="等线" panose="02010600030101010101" charset="-122"/>
                <a:cs typeface="等线" panose="02010600030101010101" charset="-122"/>
              </a:rPr>
              <a:t>审批</a:t>
            </a:r>
            <a:r>
              <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400" dirty="0" smtClean="0">
                <a:solidFill>
                  <a:schemeClr val="tx1"/>
                </a:solidFill>
                <a:latin typeface="等线" panose="02010600030101010101" charset="-122"/>
                <a:ea typeface="等线" panose="02010600030101010101" charset="-122"/>
                <a:cs typeface="等线" panose="02010600030101010101" charset="-122"/>
                <a:sym typeface="+mn-ea"/>
              </a:rPr>
              <a:t>10</a:t>
            </a:r>
            <a:r>
              <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38" name="文本框 37"/>
          <p:cNvSpPr txBox="1"/>
          <p:nvPr/>
        </p:nvSpPr>
        <p:spPr>
          <a:xfrm>
            <a:off x="5277541" y="3531517"/>
            <a:ext cx="2645854" cy="1991473"/>
          </a:xfrm>
          <a:prstGeom prst="rect">
            <a:avLst/>
          </a:prstGeom>
          <a:noFill/>
          <a:ln w="9525" cmpd="sng">
            <a:solidFill>
              <a:srgbClr val="000000"/>
            </a:solidFill>
            <a:prstDash val="solid"/>
          </a:ln>
        </p:spPr>
        <p:txBody>
          <a:bodyPr wrap="square" bIns="0" rtlCol="0">
            <a:noAutofit/>
          </a:bodyPr>
          <a:lstStyle/>
          <a:p>
            <a:endParaRPr lang="en-US" altLang="zh-CN" sz="1190">
              <a:ln>
                <a:noFill/>
              </a:ln>
              <a:solidFill>
                <a:schemeClr val="tx1"/>
              </a:solidFill>
            </a:endParaRPr>
          </a:p>
        </p:txBody>
      </p:sp>
      <p:sp>
        <p:nvSpPr>
          <p:cNvPr id="12" name="文本框 11"/>
          <p:cNvSpPr txBox="1"/>
          <p:nvPr/>
        </p:nvSpPr>
        <p:spPr>
          <a:xfrm>
            <a:off x="5439919" y="4600556"/>
            <a:ext cx="2341563" cy="780521"/>
          </a:xfrm>
          <a:prstGeom prst="rect">
            <a:avLst/>
          </a:prstGeom>
          <a:noFill/>
          <a:ln w="0" cmpd="sng">
            <a:solidFill>
              <a:srgbClr val="000000"/>
            </a:solidFill>
            <a:prstDash val="solid"/>
          </a:ln>
        </p:spPr>
        <p:txBody>
          <a:bodyPr wrap="square" rtlCol="0" anchor="ctr" anchorCtr="0">
            <a:noAutofit/>
          </a:bodyPr>
          <a:lstStyle/>
          <a:p>
            <a:pPr algn="ctr"/>
            <a:r>
              <a:rPr lang="zh-CN" altLang="en-US" sz="1400" dirty="0">
                <a:ln>
                  <a:noFill/>
                </a:ln>
                <a:solidFill>
                  <a:schemeClr val="tx1"/>
                </a:solidFill>
                <a:latin typeface="等线" panose="02010600030101010101" charset="-122"/>
                <a:ea typeface="等线" panose="02010600030101010101" charset="-122"/>
                <a:cs typeface="等线" panose="02010600030101010101" charset="-122"/>
              </a:rPr>
              <a:t>建设用地</a:t>
            </a:r>
            <a:r>
              <a:rPr lang="zh-CN" altLang="en-US" sz="1400" dirty="0" smtClean="0">
                <a:ln>
                  <a:noFill/>
                </a:ln>
                <a:solidFill>
                  <a:schemeClr val="tx1"/>
                </a:solidFill>
                <a:latin typeface="等线" panose="02010600030101010101" charset="-122"/>
                <a:ea typeface="等线" panose="02010600030101010101" charset="-122"/>
                <a:cs typeface="等线" panose="02010600030101010101" charset="-122"/>
              </a:rPr>
              <a:t>规划许可证核发</a:t>
            </a:r>
            <a:endParaRPr lang="en-US" altLang="zh-CN" sz="1400" dirty="0" smtClean="0">
              <a:ln>
                <a:noFill/>
              </a:ln>
              <a:solidFill>
                <a:schemeClr val="tx1"/>
              </a:solidFill>
              <a:latin typeface="等线" panose="02010600030101010101" charset="-122"/>
              <a:ea typeface="等线" panose="02010600030101010101" charset="-122"/>
              <a:cs typeface="等线" panose="02010600030101010101" charset="-122"/>
            </a:endParaRPr>
          </a:p>
          <a:p>
            <a:pPr algn="ctr"/>
            <a:r>
              <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400" dirty="0" smtClean="0">
                <a:solidFill>
                  <a:schemeClr val="tx1"/>
                </a:solidFill>
                <a:latin typeface="等线" panose="02010600030101010101" charset="-122"/>
                <a:ea typeface="等线" panose="02010600030101010101" charset="-122"/>
                <a:cs typeface="等线" panose="02010600030101010101" charset="-122"/>
                <a:sym typeface="+mn-ea"/>
              </a:rPr>
              <a:t>1</a:t>
            </a:r>
            <a:r>
              <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400" dirty="0" smtClean="0">
              <a:ln>
                <a:noFill/>
              </a:ln>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19" name="文本框 18"/>
          <p:cNvSpPr txBox="1"/>
          <p:nvPr/>
        </p:nvSpPr>
        <p:spPr>
          <a:xfrm>
            <a:off x="5439919" y="3678123"/>
            <a:ext cx="2341563" cy="780521"/>
          </a:xfrm>
          <a:prstGeom prst="rect">
            <a:avLst/>
          </a:prstGeom>
          <a:noFill/>
          <a:ln w="0" cmpd="sng">
            <a:solidFill>
              <a:srgbClr val="000000"/>
            </a:solidFill>
            <a:prstDash val="solid"/>
          </a:ln>
        </p:spPr>
        <p:txBody>
          <a:bodyPr wrap="square" rtlCol="0" anchor="ctr" anchorCtr="0">
            <a:noAutofit/>
          </a:bodyPr>
          <a:lstStyle/>
          <a:p>
            <a:pPr algn="ctr"/>
            <a:r>
              <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rPr>
              <a:t>企业投资项目核准或备案</a:t>
            </a:r>
            <a:endParaRPr lang="en-US" altLang="zh-CN" sz="1400" dirty="0" smtClean="0">
              <a:solidFill>
                <a:schemeClr val="tx1"/>
              </a:solidFill>
              <a:latin typeface="等线" panose="02010600030101010101" charset="-122"/>
              <a:ea typeface="等线" panose="02010600030101010101" charset="-122"/>
              <a:cs typeface="等线" panose="02010600030101010101" charset="-122"/>
              <a:sym typeface="+mn-ea"/>
            </a:endParaRPr>
          </a:p>
          <a:p>
            <a:pPr algn="ctr"/>
            <a:r>
              <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rPr>
              <a:t>（审批时限：核准</a:t>
            </a:r>
            <a:r>
              <a:rPr lang="en-US" altLang="zh-CN" sz="1400" dirty="0" smtClean="0">
                <a:latin typeface="等线" panose="02010600030101010101" charset="-122"/>
                <a:ea typeface="等线" panose="02010600030101010101" charset="-122"/>
                <a:cs typeface="等线" panose="02010600030101010101" charset="-122"/>
                <a:sym typeface="+mn-ea"/>
              </a:rPr>
              <a:t>5</a:t>
            </a:r>
            <a:r>
              <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rPr>
              <a:t>（建议</a:t>
            </a:r>
            <a:r>
              <a:rPr lang="en-US" altLang="zh-CN" sz="1400" dirty="0" smtClean="0">
                <a:latin typeface="等线" panose="02010600030101010101" charset="-122"/>
                <a:ea typeface="等线" panose="02010600030101010101" charset="-122"/>
                <a:cs typeface="等线" panose="02010600030101010101" charset="-122"/>
                <a:sym typeface="+mn-ea"/>
              </a:rPr>
              <a:t>1</a:t>
            </a:r>
            <a:r>
              <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rPr>
              <a:t>）个工作日，备案</a:t>
            </a:r>
            <a:r>
              <a:rPr lang="en-US" altLang="zh-CN" sz="1400" dirty="0" smtClean="0">
                <a:solidFill>
                  <a:schemeClr val="tx1"/>
                </a:solidFill>
                <a:latin typeface="等线" panose="02010600030101010101" charset="-122"/>
                <a:ea typeface="等线" panose="02010600030101010101" charset="-122"/>
                <a:cs typeface="等线" panose="02010600030101010101" charset="-122"/>
                <a:sym typeface="+mn-ea"/>
              </a:rPr>
              <a:t>1</a:t>
            </a:r>
            <a:r>
              <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86" name="文本框 150"/>
          <p:cNvSpPr txBox="1"/>
          <p:nvPr/>
        </p:nvSpPr>
        <p:spPr>
          <a:xfrm>
            <a:off x="4615817" y="10410026"/>
            <a:ext cx="4601099" cy="470517"/>
          </a:xfrm>
          <a:prstGeom prst="rect">
            <a:avLst/>
          </a:prstGeom>
          <a:solidFill>
            <a:schemeClr val="bg1">
              <a:alpha val="64000"/>
            </a:schemeClr>
          </a:solidFill>
          <a:ln w="0" cmpd="sng">
            <a:solidFill>
              <a:srgbClr val="000000"/>
            </a:solidFill>
            <a:prstDash val="solid"/>
          </a:ln>
        </p:spPr>
        <p:txBody>
          <a:bodyPr wrap="square" bIns="0" rtlCol="0" anchor="ctr" anchorCtr="0">
            <a:noAutofit/>
          </a:bodyPr>
          <a:lstStyle/>
          <a:p>
            <a:pPr algn="ctr"/>
            <a:r>
              <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rPr>
              <a:t>节能审查（审批时限：</a:t>
            </a:r>
            <a:r>
              <a:rPr lang="en-US" altLang="zh-CN" sz="1400" dirty="0" smtClean="0">
                <a:solidFill>
                  <a:schemeClr val="tx1"/>
                </a:solidFill>
                <a:latin typeface="等线" panose="02010600030101010101" charset="-122"/>
                <a:ea typeface="等线" panose="02010600030101010101" charset="-122"/>
                <a:cs typeface="等线" panose="02010600030101010101" charset="-122"/>
                <a:sym typeface="+mn-ea"/>
              </a:rPr>
              <a:t>5</a:t>
            </a:r>
            <a:r>
              <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endParaRPr>
          </a:p>
        </p:txBody>
      </p:sp>
      <p:cxnSp>
        <p:nvCxnSpPr>
          <p:cNvPr id="13" name="直接连接符 12"/>
          <p:cNvCxnSpPr/>
          <p:nvPr/>
        </p:nvCxnSpPr>
        <p:spPr>
          <a:xfrm>
            <a:off x="4476750" y="2758440"/>
            <a:ext cx="22860" cy="10801985"/>
          </a:xfrm>
          <a:prstGeom prst="line">
            <a:avLst/>
          </a:prstGeom>
          <a:ln w="349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12355195" y="2734310"/>
            <a:ext cx="123825" cy="7015480"/>
          </a:xfrm>
          <a:prstGeom prst="line">
            <a:avLst/>
          </a:prstGeom>
          <a:ln w="349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16616045" y="2734310"/>
            <a:ext cx="32385" cy="10781665"/>
          </a:xfrm>
          <a:prstGeom prst="line">
            <a:avLst/>
          </a:prstGeom>
          <a:ln w="349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custDataLst>
              <p:tags r:id="rId9"/>
            </p:custDataLst>
          </p:nvPr>
        </p:nvCxnSpPr>
        <p:spPr>
          <a:xfrm>
            <a:off x="4532630" y="6835775"/>
            <a:ext cx="12059285" cy="0"/>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custDataLst>
              <p:tags r:id="rId10"/>
            </p:custDataLst>
          </p:nvPr>
        </p:nvCxnSpPr>
        <p:spPr>
          <a:xfrm>
            <a:off x="4476750" y="9753600"/>
            <a:ext cx="12172950" cy="19050"/>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custDataLst>
              <p:tags r:id="rId11"/>
            </p:custDataLst>
          </p:nvPr>
        </p:nvCxnSpPr>
        <p:spPr>
          <a:xfrm flipV="1">
            <a:off x="4457700" y="13522325"/>
            <a:ext cx="12141200" cy="38100"/>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8762365" y="7427595"/>
            <a:ext cx="3561080" cy="709295"/>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400" dirty="0" smtClean="0">
                <a:solidFill>
                  <a:schemeClr val="tx1"/>
                </a:solidFill>
                <a:latin typeface="等线" panose="02010600030101010101" charset="-122"/>
                <a:ea typeface="等线" panose="02010600030101010101" charset="-122"/>
                <a:cs typeface="等线" panose="02010600030101010101" charset="-122"/>
                <a:sym typeface="+mn-ea"/>
              </a:rPr>
              <a:t>新建、扩建、改建建设工程避免危害气象探测环境审批建设项目（审批时限：11个工作日）</a:t>
            </a:r>
            <a:endParaRPr lang="zh-CN" altLang="en-US" sz="1400" dirty="0" smtClean="0">
              <a:solidFill>
                <a:schemeClr val="tx1"/>
              </a:solidFill>
              <a:effectLst>
                <a:glow rad="228600">
                  <a:schemeClr val="accent4">
                    <a:satMod val="175000"/>
                    <a:alpha val="40000"/>
                  </a:schemeClr>
                </a:glow>
              </a:effectLst>
              <a:latin typeface="等线" panose="02010600030101010101" charset="-122"/>
              <a:ea typeface="等线" panose="02010600030101010101" charset="-122"/>
              <a:cs typeface="等线" panose="02010600030101010101" charset="-122"/>
              <a:sym typeface="+mn-ea"/>
            </a:endParaRPr>
          </a:p>
        </p:txBody>
      </p:sp>
      <p:sp>
        <p:nvSpPr>
          <p:cNvPr id="16" name="文本框 15"/>
          <p:cNvSpPr txBox="1"/>
          <p:nvPr/>
        </p:nvSpPr>
        <p:spPr>
          <a:xfrm>
            <a:off x="8421053" y="7076440"/>
            <a:ext cx="4013200" cy="207645"/>
          </a:xfrm>
          <a:prstGeom prst="rect">
            <a:avLst/>
          </a:prstGeom>
          <a:solidFill>
            <a:schemeClr val="bg1">
              <a:alpha val="50000"/>
            </a:schemeClr>
          </a:solidFill>
          <a:ln w="9525" cmpd="sng">
            <a:noFill/>
            <a:prstDash val="solid"/>
          </a:ln>
        </p:spPr>
        <p:txBody>
          <a:bodyPr wrap="square" bIns="0" rtlCol="0">
            <a:noAutofit/>
          </a:bodyPr>
          <a:lstStyle/>
          <a:p>
            <a:pPr algn="ctr"/>
            <a:r>
              <a:rPr lang="zh-CN" sz="1390" b="1" dirty="0">
                <a:ln>
                  <a:noFill/>
                </a:ln>
                <a:solidFill>
                  <a:schemeClr val="tx1"/>
                </a:solidFill>
                <a:latin typeface="等线" panose="02010600030101010101" charset="-122"/>
                <a:ea typeface="等线" panose="02010600030101010101" charset="-122"/>
              </a:rPr>
              <a:t>第二阶段可并联或并行办理事项</a:t>
            </a:r>
            <a:endParaRPr lang="zh-CN" sz="1390" b="1" dirty="0">
              <a:ln>
                <a:noFill/>
              </a:ln>
              <a:solidFill>
                <a:schemeClr val="tx1"/>
              </a:solidFill>
              <a:latin typeface="等线" panose="02010600030101010101" charset="-122"/>
              <a:ea typeface="等线" panose="02010600030101010101" charset="-122"/>
            </a:endParaRPr>
          </a:p>
        </p:txBody>
      </p:sp>
      <p:sp>
        <p:nvSpPr>
          <p:cNvPr id="33" name="文本框 67"/>
          <p:cNvSpPr txBox="1"/>
          <p:nvPr/>
        </p:nvSpPr>
        <p:spPr>
          <a:xfrm>
            <a:off x="8763000" y="8281035"/>
            <a:ext cx="3589020" cy="841375"/>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400" dirty="0">
                <a:solidFill>
                  <a:schemeClr val="tx1"/>
                </a:solidFill>
                <a:latin typeface="等线" panose="02010600030101010101" charset="-122"/>
                <a:ea typeface="等线" panose="02010600030101010101" charset="-122"/>
                <a:cs typeface="等线" panose="02010600030101010101" charset="-122"/>
              </a:rPr>
              <a:t>应建防空地下室的民用建筑项目报建审批或防空地下室易地建设审批</a:t>
            </a:r>
            <a:r>
              <a:rPr lang="zh-CN" altLang="en-US" sz="1400" dirty="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400" dirty="0">
                <a:solidFill>
                  <a:schemeClr val="tx1"/>
                </a:solidFill>
                <a:latin typeface="等线" panose="02010600030101010101" charset="-122"/>
                <a:ea typeface="等线" panose="02010600030101010101" charset="-122"/>
                <a:cs typeface="等线" panose="02010600030101010101" charset="-122"/>
                <a:sym typeface="+mn-ea"/>
              </a:rPr>
              <a:t>5</a:t>
            </a:r>
            <a:r>
              <a:rPr lang="zh-CN" altLang="en-US" sz="1400" dirty="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400" dirty="0">
              <a:solidFill>
                <a:schemeClr val="tx1"/>
              </a:solidFill>
              <a:latin typeface="等线" panose="02010600030101010101" charset="-122"/>
              <a:ea typeface="等线" panose="02010600030101010101" charset="-122"/>
              <a:cs typeface="等线" panose="02010600030101010101" charset="-122"/>
              <a:sym typeface="+mn-ea"/>
            </a:endParaRPr>
          </a:p>
        </p:txBody>
      </p:sp>
      <p:cxnSp>
        <p:nvCxnSpPr>
          <p:cNvPr id="40" name="直接连接符 39"/>
          <p:cNvCxnSpPr/>
          <p:nvPr/>
        </p:nvCxnSpPr>
        <p:spPr>
          <a:xfrm>
            <a:off x="8578215" y="2801620"/>
            <a:ext cx="22860" cy="6925945"/>
          </a:xfrm>
          <a:prstGeom prst="line">
            <a:avLst/>
          </a:prstGeom>
          <a:ln w="349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5" name="文本框 124"/>
          <p:cNvSpPr txBox="1"/>
          <p:nvPr/>
        </p:nvSpPr>
        <p:spPr>
          <a:xfrm>
            <a:off x="4152900" y="14691360"/>
            <a:ext cx="16124555" cy="315595"/>
          </a:xfrm>
          <a:prstGeom prst="rect">
            <a:avLst/>
          </a:prstGeom>
          <a:noFill/>
        </p:spPr>
        <p:txBody>
          <a:bodyPr wrap="square" rtlCol="0">
            <a:spAutoFit/>
          </a:bodyPr>
          <a:p>
            <a:pPr algn="l">
              <a:buClrTx/>
              <a:buSzTx/>
              <a:buFontTx/>
            </a:pPr>
            <a:r>
              <a:rPr lang="zh-CN" altLang="en-US" sz="1460" dirty="0">
                <a:solidFill>
                  <a:schemeClr val="tx1"/>
                </a:solidFill>
              </a:rPr>
              <a:t>注：第三方评审用时不计入审批用时</a:t>
            </a:r>
            <a:r>
              <a:rPr lang="zh-CN" altLang="en-US" sz="1460" dirty="0">
                <a:solidFill>
                  <a:schemeClr val="tx1"/>
                </a:solidFill>
                <a:sym typeface="+mn-ea"/>
              </a:rPr>
              <a:t>。</a:t>
            </a:r>
            <a:endParaRPr lang="zh-CN" altLang="en-US" sz="1460" dirty="0">
              <a:solidFill>
                <a:schemeClr val="tx1"/>
              </a:solidFill>
              <a:sym typeface="+mn-ea"/>
            </a:endParaRPr>
          </a:p>
        </p:txBody>
      </p:sp>
      <p:cxnSp>
        <p:nvCxnSpPr>
          <p:cNvPr id="4" name="直接连接符 3"/>
          <p:cNvCxnSpPr/>
          <p:nvPr>
            <p:custDataLst>
              <p:tags r:id="rId12"/>
            </p:custDataLst>
          </p:nvPr>
        </p:nvCxnSpPr>
        <p:spPr>
          <a:xfrm>
            <a:off x="781753" y="14647538"/>
            <a:ext cx="20312114" cy="0"/>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tags/tag1.xml><?xml version="1.0" encoding="utf-8"?>
<p:tagLst xmlns:p="http://schemas.openxmlformats.org/presentationml/2006/main">
  <p:tag name="WM_BEAUTIFY_ZORDER_FLAG_TAG" val="8"/>
</p:tagLst>
</file>

<file path=ppt/tags/tag10.xml><?xml version="1.0" encoding="utf-8"?>
<p:tagLst xmlns:p="http://schemas.openxmlformats.org/presentationml/2006/main">
  <p:tag name="WM_BEAUTIFY_ZORDER_FLAG_TAG" val="6"/>
</p:tagLst>
</file>

<file path=ppt/tags/tag11.xml><?xml version="1.0" encoding="utf-8"?>
<p:tagLst xmlns:p="http://schemas.openxmlformats.org/presentationml/2006/main">
  <p:tag name="WM_BEAUTIFY_ZORDER_FLAG_TAG" val="6"/>
</p:tagLst>
</file>

<file path=ppt/tags/tag12.xml><?xml version="1.0" encoding="utf-8"?>
<p:tagLst xmlns:p="http://schemas.openxmlformats.org/presentationml/2006/main">
  <p:tag name="WM_BEAUTIFY_ZORDER_FLAG_TAG" val="6"/>
</p:tagLst>
</file>

<file path=ppt/tags/tag13.xml><?xml version="1.0" encoding="utf-8"?>
<p:tagLst xmlns:p="http://schemas.openxmlformats.org/presentationml/2006/main">
  <p:tag name="COMMONDATA" val="eyJoZGlkIjoiNTU5Yzc5ZTJjMzkzMTJiM2YyZTJhZDk0OGUyOTMwZWYifQ=="/>
</p:tagLst>
</file>

<file path=ppt/tags/tag2.xml><?xml version="1.0" encoding="utf-8"?>
<p:tagLst xmlns:p="http://schemas.openxmlformats.org/presentationml/2006/main">
  <p:tag name="WM_BEAUTIFY_ZORDER_FLAG_TAG" val="16"/>
</p:tagLst>
</file>

<file path=ppt/tags/tag3.xml><?xml version="1.0" encoding="utf-8"?>
<p:tagLst xmlns:p="http://schemas.openxmlformats.org/presentationml/2006/main">
  <p:tag name="WM_BEAUTIFY_ZORDER_FLAG_TAG" val="18"/>
</p:tagLst>
</file>

<file path=ppt/tags/tag4.xml><?xml version="1.0" encoding="utf-8"?>
<p:tagLst xmlns:p="http://schemas.openxmlformats.org/presentationml/2006/main">
  <p:tag name="WM_BEAUTIFY_ZORDER_FLAG_TAG" val="19"/>
</p:tagLst>
</file>

<file path=ppt/tags/tag5.xml><?xml version="1.0" encoding="utf-8"?>
<p:tagLst xmlns:p="http://schemas.openxmlformats.org/presentationml/2006/main">
  <p:tag name="WM_BEAUTIFY_ZORDER_FLAG_TAG" val="23"/>
</p:tagLst>
</file>

<file path=ppt/tags/tag6.xml><?xml version="1.0" encoding="utf-8"?>
<p:tagLst xmlns:p="http://schemas.openxmlformats.org/presentationml/2006/main">
  <p:tag name="WM_BEAUTIFY_ZORDER_FLAG_TAG" val="26"/>
</p:tagLst>
</file>

<file path=ppt/tags/tag7.xml><?xml version="1.0" encoding="utf-8"?>
<p:tagLst xmlns:p="http://schemas.openxmlformats.org/presentationml/2006/main">
  <p:tag name="WM_BEAUTIFY_ZORDER_FLAG_TAG" val="22"/>
</p:tagLst>
</file>

<file path=ppt/tags/tag8.xml><?xml version="1.0" encoding="utf-8"?>
<p:tagLst xmlns:p="http://schemas.openxmlformats.org/presentationml/2006/main">
  <p:tag name="WM_BEAUTIFY_ZORDER_FLAG_TAG" val="27"/>
</p:tagLst>
</file>

<file path=ppt/tags/tag9.xml><?xml version="1.0" encoding="utf-8"?>
<p:tagLst xmlns:p="http://schemas.openxmlformats.org/presentationml/2006/main">
  <p:tag name="WM_BEAUTIFY_ZORDER_FLAG_TAG" val="6"/>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831</Words>
  <Application>WPS 演示</Application>
  <PresentationFormat>自定义</PresentationFormat>
  <Paragraphs>65</Paragraphs>
  <Slides>1</Slides>
  <Notes>1</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1</vt:i4>
      </vt:variant>
    </vt:vector>
  </HeadingPairs>
  <TitlesOfParts>
    <vt:vector size="18" baseType="lpstr">
      <vt:lpstr>Arial</vt:lpstr>
      <vt:lpstr>宋体</vt:lpstr>
      <vt:lpstr>Wingdings</vt:lpstr>
      <vt:lpstr>Nimbus Roman No9 L</vt:lpstr>
      <vt:lpstr>黑体</vt:lpstr>
      <vt:lpstr>等线</vt:lpstr>
      <vt:lpstr>华文仿宋</vt:lpstr>
      <vt:lpstr>Calibri</vt:lpstr>
      <vt:lpstr>DejaVu Sans</vt:lpstr>
      <vt:lpstr>微软雅黑</vt:lpstr>
      <vt:lpstr>宋体</vt:lpstr>
      <vt:lpstr>Arial Unicode MS</vt:lpstr>
      <vt:lpstr>等线 Light</vt:lpstr>
      <vt:lpstr>仿宋</vt:lpstr>
      <vt:lpstr>Calibri Light</vt:lpstr>
      <vt:lpstr>方正书宋_GBK</vt:lpstr>
      <vt:lpstr>Office 主题​​</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DELL</dc:creator>
  <cp:lastModifiedBy>kylin</cp:lastModifiedBy>
  <cp:revision>133</cp:revision>
  <dcterms:created xsi:type="dcterms:W3CDTF">2023-05-09T02:55:19Z</dcterms:created>
  <dcterms:modified xsi:type="dcterms:W3CDTF">2023-05-09T02:55:19Z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2052-11.8.2.11625</vt:lpwstr>
  </property>
  <property fmtid="{D5CDD505-2E9C-101B-9397-08002B2CF9AE}" pid="3" name="ICV">
    <vt:lpwstr/>
  </property>
</Properties>
</file>